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xml" ContentType="application/vnd.openxmlformats-officedocument.presentationml.notesSlide+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notesSlides/notesSlide16.xml" ContentType="application/vnd.openxmlformats-officedocument.presentationml.notesSlide+xml"/>
  <Override PartName="/ppt/media/image28.jpg" ContentType="image/jpeg"/>
  <Override PartName="/ppt/media/image29.jpg" ContentType="image/jpeg"/>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8.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0.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2.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23.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2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7"/>
  </p:notesMasterIdLst>
  <p:handoutMasterIdLst>
    <p:handoutMasterId r:id="rId28"/>
  </p:handoutMasterIdLst>
  <p:sldIdLst>
    <p:sldId id="1111" r:id="rId2"/>
    <p:sldId id="429" r:id="rId3"/>
    <p:sldId id="1325" r:id="rId4"/>
    <p:sldId id="1338" r:id="rId5"/>
    <p:sldId id="1314" r:id="rId6"/>
    <p:sldId id="1344" r:id="rId7"/>
    <p:sldId id="1255" r:id="rId8"/>
    <p:sldId id="1339" r:id="rId9"/>
    <p:sldId id="1341" r:id="rId10"/>
    <p:sldId id="1181" r:id="rId11"/>
    <p:sldId id="1316" r:id="rId12"/>
    <p:sldId id="1320" r:id="rId13"/>
    <p:sldId id="1319" r:id="rId14"/>
    <p:sldId id="1321" r:id="rId15"/>
    <p:sldId id="1340" r:id="rId16"/>
    <p:sldId id="1345" r:id="rId17"/>
    <p:sldId id="1184" r:id="rId18"/>
    <p:sldId id="1322" r:id="rId19"/>
    <p:sldId id="1323" r:id="rId20"/>
    <p:sldId id="1317" r:id="rId21"/>
    <p:sldId id="1318" r:id="rId22"/>
    <p:sldId id="1324" r:id="rId23"/>
    <p:sldId id="1310" r:id="rId24"/>
    <p:sldId id="1337" r:id="rId25"/>
    <p:sldId id="1120" r:id="rId26"/>
  </p:sldIdLst>
  <p:sldSz cx="12192000" cy="6858000"/>
  <p:notesSz cx="6858000" cy="9144000"/>
  <p:embeddedFontLst>
    <p:embeddedFont>
      <p:font typeface="锦绣宋体" panose="02010600030101010101" charset="-122"/>
      <p:regular r:id="rId29"/>
    </p:embeddedFont>
    <p:embeddedFont>
      <p:font typeface="等线" panose="02010600030101010101" pitchFamily="2" charset="-122"/>
      <p:regular r:id="rId30"/>
      <p:bold r:id="rId31"/>
    </p:embeddedFont>
    <p:embeddedFont>
      <p:font typeface="微软雅黑" panose="020B0503020204020204" pitchFamily="34" charset="-122"/>
      <p:regular r:id="rId32"/>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 id="5" name="软微 王" initials="软王" lastIdx="2" clrIdx="4">
    <p:extLst>
      <p:ext uri="{19B8F6BF-5375-455C-9EA6-DF929625EA0E}">
        <p15:presenceInfo xmlns:p15="http://schemas.microsoft.com/office/powerpoint/2012/main" userId="c113069540fb1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1F68"/>
    <a:srgbClr val="0E419C"/>
    <a:srgbClr val="4D7EC2"/>
    <a:srgbClr val="F0F0F0"/>
    <a:srgbClr val="E0E0E0"/>
    <a:srgbClr val="10439D"/>
    <a:srgbClr val="DEEBF7"/>
    <a:srgbClr val="90BCEA"/>
    <a:srgbClr val="20438A"/>
    <a:srgbClr val="1E42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6679" autoAdjust="0"/>
  </p:normalViewPr>
  <p:slideViewPr>
    <p:cSldViewPr snapToGrid="0">
      <p:cViewPr varScale="1">
        <p:scale>
          <a:sx n="65" d="100"/>
          <a:sy n="65" d="100"/>
        </p:scale>
        <p:origin x="1075" y="38"/>
      </p:cViewPr>
      <p:guideLst/>
    </p:cSldViewPr>
  </p:slideViewPr>
  <p:notesTextViewPr>
    <p:cViewPr>
      <p:scale>
        <a:sx n="1" d="1"/>
        <a:sy n="1" d="1"/>
      </p:scale>
      <p:origin x="0" y="0"/>
    </p:cViewPr>
  </p:notesTextViewPr>
  <p:notesViewPr>
    <p:cSldViewPr snapToGrid="0">
      <p:cViewPr varScale="1">
        <p:scale>
          <a:sx n="64" d="100"/>
          <a:sy n="64" d="100"/>
        </p:scale>
        <p:origin x="296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2025/4/13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371F4-B49E-4375-B4EB-31B3EAF04CFE}" type="datetimeFigureOut">
              <a:rPr lang="zh-CN" altLang="en-US" smtClean="0"/>
              <a:t>2025/4/13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9276-3D5B-46B9-8FB9-3C5C11460D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10</a:t>
            </a:fld>
            <a:endParaRPr lang="zh-CN" altLang="en-US"/>
          </a:p>
        </p:txBody>
      </p:sp>
    </p:spTree>
    <p:extLst>
      <p:ext uri="{BB962C8B-B14F-4D97-AF65-F5344CB8AC3E}">
        <p14:creationId xmlns:p14="http://schemas.microsoft.com/office/powerpoint/2010/main" val="2193445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C744-88A6-2E13-55B0-35F0CA955C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2CEF2C-6775-B192-F8C6-064A9276D2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FEAADA-CEA3-17DF-DE38-3F705AEBC84B}"/>
              </a:ext>
            </a:extLst>
          </p:cNvPr>
          <p:cNvSpPr>
            <a:spLocks noGrp="1"/>
          </p:cNvSpPr>
          <p:nvPr>
            <p:ph type="body" idx="1"/>
          </p:nvPr>
        </p:nvSpPr>
        <p:spPr/>
        <p:txBody>
          <a:bodyPr/>
          <a:lstStyle/>
          <a:p>
            <a:r>
              <a:rPr lang="zh-CN" altLang="en-US" dirty="0"/>
              <a:t>接下来先给大家介绍一下电荷的概念。实际上如果存在一个超级放大镜，可以把看到的物体放大千亿（</a:t>
            </a:r>
            <a:r>
              <a:rPr lang="en-US" altLang="zh-CN" dirty="0"/>
              <a:t>10</a:t>
            </a:r>
            <a:r>
              <a:rPr lang="zh-CN" altLang="en-US" dirty="0"/>
              <a:t>的</a:t>
            </a:r>
            <a:r>
              <a:rPr lang="en-US" altLang="zh-CN" dirty="0"/>
              <a:t>11</a:t>
            </a:r>
            <a:r>
              <a:rPr lang="zh-CN" altLang="en-US" dirty="0"/>
              <a:t>次方）倍，我们透过这个放大镜就会发现，其实几乎所有的物体都带电，因为几乎所有的物体都是由一种叫“原子”的东西构成的。原子的结构就像下面这张图画的一样，中间有一个大圆球，我们管它叫原子核。原子核中有两种东西，一个叫质子，一个叫中子，其中质子带有正电荷，而中子不带电。在原子核周围有很多小圆球围着它转，这些小圆球叫做电子，电子带负电荷。大家可以想象，我们平时所看到的所有东西都是由一个个这样的原子紧密排列在一起组成的。比如我们面前的桌子，我们所坐的椅子，都是由一个个原子组成的。大家看这幅图中的桌子，它其实是由无数个很小跟小的原子（直径为</a:t>
            </a:r>
            <a:r>
              <a:rPr lang="en-US" altLang="zh-CN" dirty="0"/>
              <a:t>10</a:t>
            </a:r>
            <a:r>
              <a:rPr lang="zh-CN" altLang="en-US" dirty="0"/>
              <a:t>的负</a:t>
            </a:r>
            <a:r>
              <a:rPr lang="en-US" altLang="zh-CN" dirty="0"/>
              <a:t>10</a:t>
            </a:r>
            <a:r>
              <a:rPr lang="zh-CN" altLang="en-US" dirty="0"/>
              <a:t>次方米，</a:t>
            </a:r>
            <a:r>
              <a:rPr lang="en-US" altLang="zh-CN" dirty="0"/>
              <a:t>0.1</a:t>
            </a:r>
            <a:r>
              <a:rPr lang="zh-CN" altLang="en-US" dirty="0"/>
              <a:t>纳米）连在一起构成的。那大家可能就有疑问了，既然它里面有这么多原子，而每个原子都有正负电荷，那为什么我们摸桌子或者椅子的时候没有感觉到它带电呢？这是因为电荷有一个性质，叫做同性相斥，异性相吸。就是说正电荷会本能地想远离其他正电荷，但负电荷会本能地靠近正电荷，而每一个原子所带有的正负电荷的数量是相等的，正负电荷抵消后它整体就呈现电中性，也就是我们常说的不带电。所以虽然有很多电荷在椅子里，但从整体上看它又是不带电的。</a:t>
            </a:r>
          </a:p>
        </p:txBody>
      </p:sp>
      <p:sp>
        <p:nvSpPr>
          <p:cNvPr id="4" name="灯片编号占位符 3">
            <a:extLst>
              <a:ext uri="{FF2B5EF4-FFF2-40B4-BE49-F238E27FC236}">
                <a16:creationId xmlns:a16="http://schemas.microsoft.com/office/drawing/2014/main" id="{C44552EE-3FA5-08E0-38BF-CD2905A50FAD}"/>
              </a:ext>
            </a:extLst>
          </p:cNvPr>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100362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3C69F-B623-4EB2-DA80-585A2DED4B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1C94E-E901-7C1F-2151-76AD2E87AE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0E5FD2-F97A-D1EB-CDF4-A9D2CB9E0CA7}"/>
              </a:ext>
            </a:extLst>
          </p:cNvPr>
          <p:cNvSpPr>
            <a:spLocks noGrp="1"/>
          </p:cNvSpPr>
          <p:nvPr>
            <p:ph type="body" idx="1"/>
          </p:nvPr>
        </p:nvSpPr>
        <p:spPr/>
        <p:txBody>
          <a:bodyPr/>
          <a:lstStyle/>
          <a:p>
            <a:r>
              <a:rPr lang="zh-CN" altLang="en-US" dirty="0"/>
              <a:t>好，刚才已经给大家介绍了电荷的概念，接下来要给大家介绍的一个概念叫做自由电子。顾名思义，自由电子就是物体中可以自由移动的电子。大家刚才已经了解了，因为正负电荷相互吸引，所以每个电子基本都是在自己的原子核附近运动。但在某些物体中，有部分电子可以在整个物体中移动，而不仅仅局限在自己的原子核周围，这些电子就被称为自由电子。根据物体中含有自由电子的数量，就可以大致判断出这个物体是导体、半导体还是绝缘体。在下面这幅图中，大家可以把导带中的这些笑脸近似理解为自由电子。一般情况下，导体中存在大量自由电子，半导体中存在少量自由电子，而绝缘体中几乎不存在自由电子。</a:t>
            </a:r>
          </a:p>
        </p:txBody>
      </p:sp>
      <p:sp>
        <p:nvSpPr>
          <p:cNvPr id="4" name="灯片编号占位符 3">
            <a:extLst>
              <a:ext uri="{FF2B5EF4-FFF2-40B4-BE49-F238E27FC236}">
                <a16:creationId xmlns:a16="http://schemas.microsoft.com/office/drawing/2014/main" id="{DCBA8819-DB3F-5901-6243-74F463FD97E4}"/>
              </a:ext>
            </a:extLst>
          </p:cNvPr>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75189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69B85-B1C7-6824-4EBE-FB6D02F48E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AE8DFD-4C55-F2CF-8EB9-5CCE0D2716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E5D763-2343-740F-187A-D1D9A13ED7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微软雅黑" panose="020B0503020204020204" charset="-122"/>
                <a:cs typeface="Times New Roman" panose="02020603050405020304" pitchFamily="18" charset="0"/>
              </a:rPr>
              <a:t>现在我们已经知道，在导体中，存在大量可以自由移动的电子。右上角就是一个导体的图片，其中黑色的大圆球是原子核，里面标有‘</a:t>
            </a:r>
            <a:r>
              <a:rPr lang="en-US" altLang="zh-CN" dirty="0">
                <a:latin typeface="Times New Roman" panose="02020603050405020304" pitchFamily="18" charset="0"/>
                <a:ea typeface="微软雅黑" panose="020B0503020204020204" charset="-122"/>
                <a:cs typeface="Times New Roman" panose="02020603050405020304" pitchFamily="18" charset="0"/>
              </a:rPr>
              <a:t>-</a:t>
            </a:r>
            <a:r>
              <a:rPr lang="zh-CN" altLang="en-US" dirty="0">
                <a:latin typeface="Times New Roman" panose="02020603050405020304" pitchFamily="18" charset="0"/>
                <a:ea typeface="微软雅黑" panose="020B0503020204020204" charset="-122"/>
                <a:cs typeface="Times New Roman" panose="02020603050405020304" pitchFamily="18" charset="0"/>
              </a:rPr>
              <a:t>’的小圆球是电子。那怎么能让这个导体带电呢？请大家看右下角这张图，这张图截取放大了左边完整电路中的一部分。这两条水平的黑线中间就是导体。现在这块导体左边电压高，右边电压低。而当导体两端存在电压差时，导体中的自由电子会在电场力的作用下从电压低的地方跑向电压高的地方，形成电流，也就是我们常说的“带电”了。如果把电路比作一条河流，电压就相当于是河流的落差，落差越大，水流动的动力就越大；在电路中，电压越大，电荷移动的动力就越大。电子的定向移动方向与电流的方向相反，这是因为在历史上，人们最初定义电流方向时并不知道电子的存在，规定正电荷定向移动的方向为电流方向，而电子带负电，所以其移动方向与电流方向相反。</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自由电子</a:t>
            </a:r>
            <a:r>
              <a:rPr lang="zh-CN" altLang="en-US" dirty="0"/>
              <a:t>在</a:t>
            </a:r>
            <a:r>
              <a:rPr lang="zh-CN" altLang="en-US" b="1" dirty="0"/>
              <a:t>电压</a:t>
            </a:r>
            <a:r>
              <a:rPr lang="zh-CN" altLang="en-US" dirty="0"/>
              <a:t>作用下定向移动形成</a:t>
            </a:r>
            <a:r>
              <a:rPr lang="zh-CN" altLang="en-US" b="1" dirty="0"/>
              <a:t>电流</a:t>
            </a:r>
            <a:r>
              <a:rPr lang="zh-CN" altLang="en-US" dirty="0"/>
              <a:t>。</a:t>
            </a:r>
            <a:endParaRPr lang="en-US" altLang="zh-CN" dirty="0"/>
          </a:p>
        </p:txBody>
      </p:sp>
      <p:sp>
        <p:nvSpPr>
          <p:cNvPr id="4" name="灯片编号占位符 3">
            <a:extLst>
              <a:ext uri="{FF2B5EF4-FFF2-40B4-BE49-F238E27FC236}">
                <a16:creationId xmlns:a16="http://schemas.microsoft.com/office/drawing/2014/main" id="{736D8568-743B-33E5-4CFA-8BDCF67001C1}"/>
              </a:ext>
            </a:extLst>
          </p:cNvPr>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58950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2DFFE-FE2C-C701-CC63-F71884975C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8C0D98-81CE-62F0-5EA4-A0044D07D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368D2E-55B1-D4A8-9A89-CDEA4AA76E69}"/>
              </a:ext>
            </a:extLst>
          </p:cNvPr>
          <p:cNvSpPr>
            <a:spLocks noGrp="1"/>
          </p:cNvSpPr>
          <p:nvPr>
            <p:ph type="body" idx="1"/>
          </p:nvPr>
        </p:nvSpPr>
        <p:spPr/>
        <p:txBody>
          <a:bodyPr/>
          <a:lstStyle/>
          <a:p>
            <a:r>
              <a:rPr lang="zh-CN" altLang="en-US" dirty="0"/>
              <a:t>大家可能已经注意到了，自由电子在电压的作用下发生了定向移动，但原子核是不动的，那自由电子在移动的过程中就可能会碰撞到这些原子核，电子的移动速度就会因此变慢。这种阻碍电子定向移动的性质就叫做电阻。请大家设想一下，一根细长的铁丝和一根短粗的铁丝，哪个电阻大，哪个电阻小？</a:t>
            </a:r>
            <a:endParaRPr lang="en-US" altLang="zh-CN" dirty="0"/>
          </a:p>
          <a:p>
            <a:endParaRPr lang="en-US" altLang="zh-CN" dirty="0"/>
          </a:p>
        </p:txBody>
      </p:sp>
      <p:sp>
        <p:nvSpPr>
          <p:cNvPr id="4" name="灯片编号占位符 3">
            <a:extLst>
              <a:ext uri="{FF2B5EF4-FFF2-40B4-BE49-F238E27FC236}">
                <a16:creationId xmlns:a16="http://schemas.microsoft.com/office/drawing/2014/main" id="{4E66CBDD-73C4-8529-5784-5DAEBC4F2BE6}"/>
              </a:ext>
            </a:extLst>
          </p:cNvPr>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1677526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BE3CA-441D-DF10-02F4-3CDEA2F31D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E72C29-D5D0-C9B3-A958-FC61A2EB9B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F6473D-AA78-1722-D572-32126D03849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5DC1BB7-8C1D-C7BA-324A-5D67CCF9377E}"/>
              </a:ext>
            </a:extLst>
          </p:cNvPr>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949248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E224F-AC55-0A12-F67E-A80AC702FF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DD7A1D-4B7B-B109-2C13-1BA65C8434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457ED7-018B-0A74-7AF9-F71E78A7159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EEBFF90-3F97-47AC-A9AB-9723C34B5C7B}"/>
              </a:ext>
            </a:extLst>
          </p:cNvPr>
          <p:cNvSpPr>
            <a:spLocks noGrp="1"/>
          </p:cNvSpPr>
          <p:nvPr>
            <p:ph type="sldNum" sz="quarter" idx="10"/>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2432227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6B9276-3D5B-46B9-8FB9-3C5C11460D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593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4C174-07D1-6002-5844-D50A85C744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BC683C-CBA5-8712-5310-1623465517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B1B7CB-E63B-2529-7627-CE24244593EB}"/>
              </a:ext>
            </a:extLst>
          </p:cNvPr>
          <p:cNvSpPr>
            <a:spLocks noGrp="1"/>
          </p:cNvSpPr>
          <p:nvPr>
            <p:ph type="body" idx="1"/>
          </p:nvPr>
        </p:nvSpPr>
        <p:spPr/>
        <p:txBody>
          <a:bodyPr/>
          <a:lstStyle/>
          <a:p>
            <a:r>
              <a:rPr lang="zh-CN" altLang="en-US" dirty="0"/>
              <a:t>电压</a:t>
            </a:r>
            <a:r>
              <a:rPr lang="en-US" altLang="zh-CN" dirty="0"/>
              <a:t>6V</a:t>
            </a:r>
            <a:r>
              <a:rPr lang="zh-CN" altLang="en-US" dirty="0"/>
              <a:t>，电流</a:t>
            </a:r>
            <a:r>
              <a:rPr lang="en-US" altLang="zh-CN" dirty="0"/>
              <a:t>3mA</a:t>
            </a:r>
            <a:r>
              <a:rPr lang="zh-CN" altLang="en-US" dirty="0"/>
              <a:t>，电阻？</a:t>
            </a:r>
            <a:endParaRPr lang="en-US" altLang="zh-CN" dirty="0"/>
          </a:p>
          <a:p>
            <a:r>
              <a:rPr lang="zh-CN" altLang="en-US" dirty="0"/>
              <a:t>电阻</a:t>
            </a:r>
            <a:r>
              <a:rPr lang="en-US" altLang="zh-CN" dirty="0"/>
              <a:t>1500Ω</a:t>
            </a:r>
            <a:r>
              <a:rPr lang="zh-CN" altLang="en-US" dirty="0"/>
              <a:t>，电流</a:t>
            </a:r>
            <a:r>
              <a:rPr lang="en-US" altLang="zh-CN" dirty="0"/>
              <a:t>2mA</a:t>
            </a:r>
            <a:r>
              <a:rPr lang="zh-CN" altLang="en-US" dirty="0"/>
              <a:t>，电压？</a:t>
            </a:r>
            <a:endParaRPr lang="en-US" altLang="zh-CN" dirty="0"/>
          </a:p>
        </p:txBody>
      </p:sp>
      <p:sp>
        <p:nvSpPr>
          <p:cNvPr id="4" name="灯片编号占位符 3">
            <a:extLst>
              <a:ext uri="{FF2B5EF4-FFF2-40B4-BE49-F238E27FC236}">
                <a16:creationId xmlns:a16="http://schemas.microsoft.com/office/drawing/2014/main" id="{366E877E-2A9E-0967-57A8-FF63809432F2}"/>
              </a:ext>
            </a:extLst>
          </p:cNvPr>
          <p:cNvSpPr>
            <a:spLocks noGrp="1"/>
          </p:cNvSpPr>
          <p:nvPr>
            <p:ph type="sldNum" sz="quarter" idx="10"/>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2441567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F7F7-25D0-D16B-AD5D-30B702145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D54DAF-5A66-9F11-6EA5-5C31208F49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A64639-534A-AC15-AC24-1659ADB2E60F}"/>
              </a:ext>
            </a:extLst>
          </p:cNvPr>
          <p:cNvSpPr>
            <a:spLocks noGrp="1"/>
          </p:cNvSpPr>
          <p:nvPr>
            <p:ph type="body" idx="1"/>
          </p:nvPr>
        </p:nvSpPr>
        <p:spPr/>
        <p:txBody>
          <a:bodyPr/>
          <a:lstStyle/>
          <a:p>
            <a:r>
              <a:rPr lang="zh-CN" altLang="en-US" dirty="0"/>
              <a:t>短路与断路概念介绍</a:t>
            </a:r>
            <a:endParaRPr lang="en-US" altLang="zh-CN" dirty="0"/>
          </a:p>
        </p:txBody>
      </p:sp>
      <p:sp>
        <p:nvSpPr>
          <p:cNvPr id="4" name="灯片编号占位符 3">
            <a:extLst>
              <a:ext uri="{FF2B5EF4-FFF2-40B4-BE49-F238E27FC236}">
                <a16:creationId xmlns:a16="http://schemas.microsoft.com/office/drawing/2014/main" id="{96ECBA53-32F7-E2F4-C13C-D08A11A6DBDE}"/>
              </a:ext>
            </a:extLst>
          </p:cNvPr>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24967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9F88D-6FD5-53BD-68AA-525462AB9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ADE95D-75F8-FA9F-103C-B52BA00ADE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7F8A09-BFA5-EE64-A615-8887882FE2B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55946B9-DA42-C09E-35DD-8DBFA5374E1F}"/>
              </a:ext>
            </a:extLst>
          </p:cNvPr>
          <p:cNvSpPr>
            <a:spLocks noGrp="1"/>
          </p:cNvSpPr>
          <p:nvPr>
            <p:ph type="sldNum" sz="quarter" idx="10"/>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1940006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97EC3-3855-A3CC-CA42-91D35B6519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F302F3-DCA9-F3AC-F8D7-A0DF2529DF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B4C274-A093-0887-BD72-721FB0926C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1C852BB-D048-7ED5-98BC-FBDE2CF02C59}"/>
              </a:ext>
            </a:extLst>
          </p:cNvPr>
          <p:cNvSpPr>
            <a:spLocks noGrp="1"/>
          </p:cNvSpPr>
          <p:nvPr>
            <p:ph type="sldNum" sz="quarter" idx="10"/>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2410269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05378-CB94-A807-DB25-B9DD394B31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542970-E8A8-4F25-CA6B-844CAA194F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5B3AA2-340E-09BF-B262-13192D4CB52A}"/>
              </a:ext>
            </a:extLst>
          </p:cNvPr>
          <p:cNvSpPr>
            <a:spLocks noGrp="1"/>
          </p:cNvSpPr>
          <p:nvPr>
            <p:ph type="body" idx="1"/>
          </p:nvPr>
        </p:nvSpPr>
        <p:spPr/>
        <p:txBody>
          <a:bodyPr/>
          <a:lstStyle/>
          <a:p>
            <a:pPr indent="457200" fontAlgn="auto">
              <a:lnSpc>
                <a:spcPct val="125000"/>
              </a:lnSpc>
              <a:spcBef>
                <a:spcPts val="600"/>
              </a:spcBef>
            </a:pPr>
            <a:r>
              <a:rPr lang="zh-CN" altLang="en-US" dirty="0">
                <a:solidFill>
                  <a:srgbClr val="FF0000"/>
                </a:solidFill>
                <a:latin typeface="微软雅黑" panose="020B0503020204020204" charset="-122"/>
                <a:ea typeface="微软雅黑" panose="020B0503020204020204" charset="-122"/>
              </a:rPr>
              <a:t>为什么电路中要有电阻器？</a:t>
            </a:r>
            <a:endParaRPr lang="en-US" altLang="zh-CN" dirty="0">
              <a:solidFill>
                <a:srgbClr val="FF0000"/>
              </a:solidFill>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流过电子电器的电流不能太大，太大会把器件烧掉；也不能太小，太小无法驱动器件工作。</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以小灯泡为例，电流过大会导致灯泡灯丝烧断，电流过小灯泡会不发光或者只能发出微弱的光。</a:t>
            </a:r>
            <a:endParaRPr lang="en-US" altLang="zh-CN" dirty="0">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41F960DE-1AB5-F4DB-B87F-6214250329A4}"/>
              </a:ext>
            </a:extLst>
          </p:cNvPr>
          <p:cNvSpPr>
            <a:spLocks noGrp="1"/>
          </p:cNvSpPr>
          <p:nvPr>
            <p:ph type="sldNum" sz="quarter" idx="10"/>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2364040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50ED-06D6-D751-5255-CCD3DFA60D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A43119-6796-884F-ED5E-CD0F3FE8FC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EBEBB7-BD56-ABAD-61FE-B1D1CA13D3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E73CB69-5AF8-06F2-6BAA-FCA4A5504BD8}"/>
              </a:ext>
            </a:extLst>
          </p:cNvPr>
          <p:cNvSpPr>
            <a:spLocks noGrp="1"/>
          </p:cNvSpPr>
          <p:nvPr>
            <p:ph type="sldNum" sz="quarter" idx="10"/>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3363518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4236907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DEFD-8D7E-B650-8BE8-C0A9730EDA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70B6FD-EFA0-15A6-CDE7-D1B75FAFA9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CE0AEB-7B13-D8D3-1796-69AC1CA776D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F51990A-93F9-3EF4-C1A5-32B54FAE2AEB}"/>
              </a:ext>
            </a:extLst>
          </p:cNvPr>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289547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E8383-0773-6700-A593-56DA1B285F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8478DF-7E9B-4A4C-440F-BBE02D4807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6ECBB-1EE9-0682-4772-FFEFFA1AAC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D3ADC3F-8DA6-0B1F-0132-703D45E5F98B}"/>
              </a:ext>
            </a:extLst>
          </p:cNvPr>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190747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D0F3-CC6D-6B46-D88F-3288DE23AA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D9D5E5-807D-6F80-788B-615E2EA53F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6FFD8E-FDCF-A0A3-23FF-5FAF845C502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E7F49BD-604D-391B-E5A0-3AD0609393A7}"/>
              </a:ext>
            </a:extLst>
          </p:cNvPr>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1359153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B513C-B5E9-1053-A8F5-8E87B1D415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D24A00-3DE0-4599-1891-45CF6E1793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CA7300-AE88-E00F-645A-3AF47F11BE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E742652-96D8-DF5F-1AC2-BA2C21EF0BB3}"/>
              </a:ext>
            </a:extLst>
          </p:cNvPr>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6800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19809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7913E-8CA3-343A-7869-0058896403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503B15-25DC-DA8A-7172-ECF70AF721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664A7A-2119-A83A-B07C-48465C2D83C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BE32D55-0F24-7FB0-49CA-2117FA62021D}"/>
              </a:ext>
            </a:extLst>
          </p:cNvPr>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23381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93440-4163-F6D7-9A4B-A59E267563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65F3F5-447A-3495-6956-163AD670DD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280ADA-713A-2048-F1BE-19898CE7D32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ADB028A-3CB7-313B-FB26-2626588FEF43}"/>
              </a:ext>
            </a:extLst>
          </p:cNvPr>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1028699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lum brigh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空白排版1">
    <p:spTree>
      <p:nvGrpSpPr>
        <p:cNvPr id="1" name=""/>
        <p:cNvGrpSpPr/>
        <p:nvPr/>
      </p:nvGrpSpPr>
      <p:grpSpPr>
        <a:xfrm>
          <a:off x="0" y="0"/>
          <a:ext cx="0" cy="0"/>
          <a:chOff x="0" y="0"/>
          <a:chExt cx="0" cy="0"/>
        </a:xfrm>
      </p:grpSpPr>
      <p:cxnSp>
        <p:nvCxnSpPr>
          <p:cNvPr id="3" name="直接连接符 6"/>
          <p:cNvCxnSpPr/>
          <p:nvPr userDrawn="1"/>
        </p:nvCxnSpPr>
        <p:spPr>
          <a:xfrm>
            <a:off x="911225" y="1052513"/>
            <a:ext cx="0" cy="595312"/>
          </a:xfrm>
          <a:prstGeom prst="line">
            <a:avLst/>
          </a:prstGeom>
          <a:ln w="38100">
            <a:solidFill>
              <a:schemeClr val="accent1"/>
            </a:solidFill>
            <a:prstDash val="solid"/>
            <a:miter/>
          </a:ln>
        </p:spPr>
      </p:cxnSp>
      <p:pic>
        <p:nvPicPr>
          <p:cNvPr id="4" name="图片 2"/>
          <p:cNvPicPr>
            <a:picLocks noChangeAspect="1" noChangeArrowheads="1"/>
          </p:cNvPicPr>
          <p:nvPr userDrawn="1"/>
        </p:nvPicPr>
        <p:blipFill>
          <a:blip r:embed="rId2" cstate="print"/>
          <a:srcRect r="63692"/>
          <a:stretch>
            <a:fillRect/>
          </a:stretch>
        </p:blipFill>
        <p:spPr>
          <a:xfrm>
            <a:off x="10517188" y="285750"/>
            <a:ext cx="763587" cy="76676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48593" name="标题 1"/>
          <p:cNvSpPr>
            <a:spLocks noGrp="1"/>
          </p:cNvSpPr>
          <p:nvPr>
            <p:ph type="title" hasCustomPrompt="1"/>
          </p:nvPr>
        </p:nvSpPr>
        <p:spPr>
          <a:xfrm>
            <a:off x="1054311" y="1052514"/>
            <a:ext cx="5113651" cy="595312"/>
          </a:xfrm>
          <a:prstGeom prst="rect">
            <a:avLst/>
          </a:prstGeom>
        </p:spPr>
        <p:txBody>
          <a:bodyPr lIns="0" rIns="0" anchor="t"/>
          <a:lstStyle>
            <a:lvl1pPr lvl="0">
              <a:defRPr sz="4000">
                <a:solidFill>
                  <a:schemeClr val="tx1">
                    <a:lumMod val="50000"/>
                    <a:lumOff val="50000"/>
                  </a:schemeClr>
                </a:solidFill>
                <a:latin typeface="锦绣宋体" panose="02000503000000000000" charset="-122"/>
                <a:ea typeface="锦绣宋体" panose="02000503000000000000" charset="-122"/>
              </a:defRPr>
            </a:lvl1pPr>
          </a:lstStyle>
          <a:p>
            <a:r>
              <a:rPr lang="zh-CN"/>
              <a:t>此处编辑标题样式</a:t>
            </a:r>
          </a:p>
        </p:txBody>
      </p:sp>
      <p:sp>
        <p:nvSpPr>
          <p:cNvPr id="5" name="日期占位符 7"/>
          <p:cNvSpPr>
            <a:spLocks noGrp="1"/>
          </p:cNvSpPr>
          <p:nvPr>
            <p:ph type="dt" idx="10"/>
          </p:nvPr>
        </p:nvSpPr>
        <p:spPr/>
        <p:txBody>
          <a:bodyPr/>
          <a:lstStyle/>
          <a:p>
            <a:endParaRPr lang="zh-CN"/>
          </a:p>
        </p:txBody>
      </p:sp>
      <p:sp>
        <p:nvSpPr>
          <p:cNvPr id="6" name="页脚占位符 8"/>
          <p:cNvSpPr>
            <a:spLocks noGrp="1"/>
          </p:cNvSpPr>
          <p:nvPr>
            <p:ph type="ftr" idx="11"/>
          </p:nvPr>
        </p:nvSpPr>
        <p:spPr/>
        <p:txBody>
          <a:bodyPr/>
          <a:lstStyle/>
          <a:p>
            <a:endParaRPr lang="zh-CN"/>
          </a:p>
        </p:txBody>
      </p:sp>
      <p:sp>
        <p:nvSpPr>
          <p:cNvPr id="7" name="灯片编号占位符 9"/>
          <p:cNvSpPr>
            <a:spLocks noGrp="1"/>
          </p:cNvSpPr>
          <p:nvPr>
            <p:ph type="sldNum" idx="12"/>
          </p:nvPr>
        </p:nvSpPr>
        <p:spPr/>
        <p:txBody>
          <a:bodyPr/>
          <a:lstStyle/>
          <a:p>
            <a:fld id="{EA5E03B6-1682-4757-B591-DC697183AB93}" type="slidenum">
              <a:rPr lang="en-US" altLang="zh-CN"/>
              <a:t>‹#›</a:t>
            </a:fld>
            <a:endParaRPr lang="zh-CN"/>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Freeform 9"/>
          <p:cNvSpPr/>
          <p:nvPr userDrawn="1"/>
        </p:nvSpPr>
        <p:spPr bwMode="auto">
          <a:xfrm>
            <a:off x="285924" y="249906"/>
            <a:ext cx="797890" cy="651364"/>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C00000"/>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userDrawn="1"/>
        </p:nvCxnSpPr>
        <p:spPr>
          <a:xfrm flipV="1">
            <a:off x="0" y="1080000"/>
            <a:ext cx="12192000" cy="1451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2025/4/13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4953B-A6FC-4252-9D65-5D435A04F887}" type="datetimeFigureOut">
              <a:rPr lang="zh-CN" altLang="en-US" smtClean="0"/>
              <a:t>2025/4/13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1AFEC-E1CC-4854-BB4C-25D74493A89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63.xml"/><Relationship Id="rId7"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microsoft.com/office/2007/relationships/hdphoto" Target="../media/hdphoto1.wdp"/><Relationship Id="rId5" Type="http://schemas.openxmlformats.org/officeDocument/2006/relationships/tags" Target="../tags/tag65.xml"/><Relationship Id="rId10" Type="http://schemas.openxmlformats.org/officeDocument/2006/relationships/image" Target="../media/image6.png"/><Relationship Id="rId4" Type="http://schemas.openxmlformats.org/officeDocument/2006/relationships/tags" Target="../tags/tag64.xml"/><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9.xml"/><Relationship Id="rId7" Type="http://schemas.openxmlformats.org/officeDocument/2006/relationships/image" Target="../media/image2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70.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73.xml"/><Relationship Id="rId7" Type="http://schemas.openxmlformats.org/officeDocument/2006/relationships/image" Target="../media/image2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1.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6.xml"/><Relationship Id="rId7" Type="http://schemas.openxmlformats.org/officeDocument/2006/relationships/image" Target="../media/image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26.png"/><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9.xml"/><Relationship Id="rId7" Type="http://schemas.openxmlformats.org/officeDocument/2006/relationships/image" Target="../media/image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tags" Target="../tags/tag8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14.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85.xml"/><Relationship Id="rId7"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microsoft.com/office/2007/relationships/hdphoto" Target="../media/hdphoto1.wdp"/><Relationship Id="rId5" Type="http://schemas.openxmlformats.org/officeDocument/2006/relationships/tags" Target="../tags/tag87.xml"/><Relationship Id="rId10" Type="http://schemas.openxmlformats.org/officeDocument/2006/relationships/image" Target="../media/image6.png"/><Relationship Id="rId4" Type="http://schemas.openxmlformats.org/officeDocument/2006/relationships/tags" Target="../tags/tag86.xml"/><Relationship Id="rId9" Type="http://schemas.openxmlformats.org/officeDocument/2006/relationships/image" Target="../media/image5.jpe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91.xml"/><Relationship Id="rId7" Type="http://schemas.openxmlformats.org/officeDocument/2006/relationships/image" Target="../media/image30.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7.pn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94.xml"/><Relationship Id="rId7" Type="http://schemas.openxmlformats.org/officeDocument/2006/relationships/image" Target="../media/image32.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7.png"/><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image" Target="../media/image5.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9.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97.xml"/><Relationship Id="rId7" Type="http://schemas.openxmlformats.org/officeDocument/2006/relationships/image" Target="../media/image34.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notesSlide" Target="../notesSlides/notesSlide20.xml"/><Relationship Id="rId5" Type="http://schemas.openxmlformats.org/officeDocument/2006/relationships/slideLayout" Target="../slideLayouts/slideLayout1.xml"/><Relationship Id="rId10" Type="http://schemas.openxmlformats.org/officeDocument/2006/relationships/image" Target="../media/image36.png"/><Relationship Id="rId4" Type="http://schemas.openxmlformats.org/officeDocument/2006/relationships/tags" Target="../tags/tag98.xml"/><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01.xml"/><Relationship Id="rId7" Type="http://schemas.openxmlformats.org/officeDocument/2006/relationships/image" Target="../media/image37.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notesSlide" Target="../notesSlides/notesSlide21.xml"/><Relationship Id="rId5" Type="http://schemas.openxmlformats.org/officeDocument/2006/relationships/slideLayout" Target="../slideLayouts/slideLayout1.xml"/><Relationship Id="rId10" Type="http://schemas.openxmlformats.org/officeDocument/2006/relationships/image" Target="../media/image36.png"/><Relationship Id="rId4" Type="http://schemas.openxmlformats.org/officeDocument/2006/relationships/tags" Target="../tags/tag102.xml"/><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6.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7.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15.png"/><Relationship Id="rId5" Type="http://schemas.openxmlformats.org/officeDocument/2006/relationships/tags" Target="../tags/tag107.xml"/><Relationship Id="rId10" Type="http://schemas.openxmlformats.org/officeDocument/2006/relationships/notesSlide" Target="../notesSlides/notesSlide22.xml"/><Relationship Id="rId4" Type="http://schemas.openxmlformats.org/officeDocument/2006/relationships/tags" Target="../tags/tag106.xml"/><Relationship Id="rId9" Type="http://schemas.openxmlformats.org/officeDocument/2006/relationships/slideLayout" Target="../slideLayouts/slideLayout1.xml"/><Relationship Id="rId1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4.wdp"/><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14.xml"/><Relationship Id="rId1" Type="http://schemas.openxmlformats.org/officeDocument/2006/relationships/tags" Target="../tags/tag113.xml"/><Relationship Id="rId6" Type="http://schemas.microsoft.com/office/2007/relationships/hdphoto" Target="../media/hdphoto5.wdp"/><Relationship Id="rId5" Type="http://schemas.openxmlformats.org/officeDocument/2006/relationships/image" Target="../media/image4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41.png"/><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7.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image" Target="../media/image3.jpeg"/><Relationship Id="rId5" Type="http://schemas.openxmlformats.org/officeDocument/2006/relationships/tags" Target="../tags/tag119.xml"/><Relationship Id="rId10" Type="http://schemas.openxmlformats.org/officeDocument/2006/relationships/notesSlide" Target="../notesSlides/notesSlide25.xml"/><Relationship Id="rId4" Type="http://schemas.openxmlformats.org/officeDocument/2006/relationships/tags" Target="../tags/tag118.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10.png"/><Relationship Id="rId3" Type="http://schemas.openxmlformats.org/officeDocument/2006/relationships/tags" Target="../tags/tag12.xml"/><Relationship Id="rId21" Type="http://schemas.openxmlformats.org/officeDocument/2006/relationships/slideLayout" Target="../slideLayouts/slideLayout1.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9.png"/><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13.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8.pn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image" Target="../media/image7.png"/><Relationship Id="rId28" Type="http://schemas.openxmlformats.org/officeDocument/2006/relationships/image" Target="../media/image12.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notesSlide" Target="../notesSlides/notesSlide3.xml"/><Relationship Id="rId27" Type="http://schemas.openxmlformats.org/officeDocument/2006/relationships/image" Target="../media/image11.png"/><Relationship Id="rId30"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14.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16.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7.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5.png"/><Relationship Id="rId5" Type="http://schemas.openxmlformats.org/officeDocument/2006/relationships/tags" Target="../tags/tag35.xml"/><Relationship Id="rId10" Type="http://schemas.openxmlformats.org/officeDocument/2006/relationships/notesSlide" Target="../notesSlides/notesSlide5.xml"/><Relationship Id="rId4" Type="http://schemas.openxmlformats.org/officeDocument/2006/relationships/tags" Target="../tags/tag34.xml"/><Relationship Id="rId9" Type="http://schemas.openxmlformats.org/officeDocument/2006/relationships/slideLayout" Target="../slideLayouts/slideLayout1.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14.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26" Type="http://schemas.openxmlformats.org/officeDocument/2006/relationships/image" Target="../media/image21.png"/><Relationship Id="rId3" Type="http://schemas.openxmlformats.org/officeDocument/2006/relationships/tags" Target="../tags/tag42.xml"/><Relationship Id="rId21" Type="http://schemas.openxmlformats.org/officeDocument/2006/relationships/notesSlide" Target="../notesSlides/notesSlide7.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image" Target="../media/image20.png"/><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9.png"/><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image" Target="../media/image18.png"/><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image" Target="../media/image7.png"/><Relationship Id="rId27"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9.xml"/><Relationship Id="rId5" Type="http://schemas.openxmlformats.org/officeDocument/2006/relationships/image" Target="../media/image14.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60.xml"/><Relationship Id="rId5" Type="http://schemas.openxmlformats.org/officeDocument/2006/relationships/image" Target="../media/image14.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7">
            <a:lum bright="-12000"/>
          </a:blip>
          <a:srcRect t="8310" b="7738"/>
          <a:stretch>
            <a:fillRect/>
          </a:stretch>
        </p:blipFill>
        <p:spPr>
          <a:xfrm>
            <a:off x="0" y="552450"/>
            <a:ext cx="12192635" cy="5773420"/>
          </a:xfrm>
          <a:prstGeom prst="rect">
            <a:avLst/>
          </a:prstGeom>
        </p:spPr>
      </p:pic>
      <p:grpSp>
        <p:nvGrpSpPr>
          <p:cNvPr id="11" name="组合 10"/>
          <p:cNvGrpSpPr/>
          <p:nvPr/>
        </p:nvGrpSpPr>
        <p:grpSpPr>
          <a:xfrm>
            <a:off x="1149985" y="2491739"/>
            <a:ext cx="9535795" cy="3338790"/>
            <a:chOff x="953" y="2208"/>
            <a:chExt cx="15017" cy="4705"/>
          </a:xfrm>
        </p:grpSpPr>
        <p:sp>
          <p:nvSpPr>
            <p:cNvPr id="5" name="文本框 4"/>
            <p:cNvSpPr txBox="1"/>
            <p:nvPr/>
          </p:nvSpPr>
          <p:spPr>
            <a:xfrm>
              <a:off x="1514" y="2329"/>
              <a:ext cx="14282" cy="2149"/>
            </a:xfrm>
            <a:prstGeom prst="rect">
              <a:avLst/>
            </a:prstGeom>
            <a:noFill/>
          </p:spPr>
          <p:txBody>
            <a:bodyPr wrap="square" lIns="68580" tIns="34290" rIns="68580" bIns="34290" rtlCol="0">
              <a:noAutofit/>
            </a:bodyPr>
            <a:lstStyle/>
            <a:p>
              <a:pPr defTabSz="685800"/>
              <a:r>
                <a:rPr lang="zh-CN" altLang="en-US" sz="66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纸电路实践</a:t>
              </a:r>
            </a:p>
          </p:txBody>
        </p:sp>
        <p:sp>
          <p:nvSpPr>
            <p:cNvPr id="6" name="文本框 5"/>
            <p:cNvSpPr txBox="1"/>
            <p:nvPr>
              <p:custDataLst>
                <p:tags r:id="rId1"/>
              </p:custDataLst>
            </p:nvPr>
          </p:nvSpPr>
          <p:spPr>
            <a:xfrm>
              <a:off x="1600" y="5377"/>
              <a:ext cx="7407" cy="1536"/>
            </a:xfrm>
            <a:prstGeom prst="rect">
              <a:avLst/>
            </a:prstGeom>
            <a:noFill/>
            <a:ln w="9525">
              <a:noFill/>
              <a:miter/>
            </a:ln>
            <a:effectLst/>
          </p:spPr>
          <p:txBody>
            <a:bodyPr vert="horz" wrap="square" lIns="68580" tIns="34290" rIns="68580" bIns="34290" anchor="t">
              <a:noAutofit/>
            </a:bodyPr>
            <a:lstStyle/>
            <a:p>
              <a:pPr defTabSz="685800" eaLnBrk="0" hangingPunct="0">
                <a:lnSpc>
                  <a:spcPct val="150000"/>
                </a:lnSpc>
              </a:pP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复旦大学</a:t>
              </a:r>
              <a:r>
                <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芯创讲师团</a:t>
              </a:r>
              <a:endParaRPr lang="en-US"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a:p>
              <a:pPr defTabSz="685800" eaLnBrk="0" hangingPunct="0">
                <a:lnSpc>
                  <a:spcPct val="150000"/>
                </a:lnSpc>
              </a:pPr>
              <a:fld id="{BB962C8B-B14F-4D97-AF65-F5344CB8AC3E}" type="datetime6">
                <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rPr>
                <a:t>2025年4月</a:t>
              </a:fld>
              <a:endParaRPr lang="zh-CN" altLang="zh-CN" sz="2000" b="1" dirty="0">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mn-ea"/>
                <a:sym typeface="+mn-lt"/>
              </a:endParaRPr>
            </a:p>
          </p:txBody>
        </p:sp>
        <p:sp>
          <p:nvSpPr>
            <p:cNvPr id="7" name="文本框 6"/>
            <p:cNvSpPr txBox="1"/>
            <p:nvPr>
              <p:custDataLst>
                <p:tags r:id="rId2"/>
              </p:custDataLst>
            </p:nvPr>
          </p:nvSpPr>
          <p:spPr>
            <a:xfrm>
              <a:off x="2433" y="3861"/>
              <a:ext cx="13537" cy="1536"/>
            </a:xfrm>
            <a:prstGeom prst="rect">
              <a:avLst/>
            </a:prstGeom>
            <a:noFill/>
          </p:spPr>
          <p:txBody>
            <a:bodyPr wrap="square" lIns="68580" tIns="34290" rIns="68580" bIns="34290" rtlCol="0">
              <a:noAutofit/>
            </a:bodyPr>
            <a:lstStyle/>
            <a:p>
              <a:pPr defTabSz="685800" eaLnBrk="0" hangingPunct="0"/>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元器件基础之小灯泡发光电路</a:t>
              </a:r>
              <a:b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b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     【</a:t>
              </a:r>
              <a:r>
                <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电源，电阻，发光二极管</a:t>
              </a:r>
              <a:r>
                <a:rPr lang="en-US" altLang="zh-CN"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rPr>
                <a:t>】</a:t>
              </a:r>
              <a:endParaRPr lang="zh-CN" altLang="en-US" sz="32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mn-ea"/>
                <a:sym typeface="+mn-lt"/>
              </a:endParaRPr>
            </a:p>
          </p:txBody>
        </p:sp>
        <p:grpSp>
          <p:nvGrpSpPr>
            <p:cNvPr id="13" name="组合 12"/>
            <p:cNvGrpSpPr/>
            <p:nvPr/>
          </p:nvGrpSpPr>
          <p:grpSpPr>
            <a:xfrm>
              <a:off x="953" y="2208"/>
              <a:ext cx="209" cy="3742"/>
              <a:chOff x="995161" y="2150155"/>
              <a:chExt cx="135370" cy="1606382"/>
            </a:xfrm>
          </p:grpSpPr>
          <p:cxnSp>
            <p:nvCxnSpPr>
              <p:cNvPr id="10" name="直接连接符 9"/>
              <p:cNvCxnSpPr/>
              <p:nvPr>
                <p:custDataLst>
                  <p:tags r:id="rId3"/>
                </p:custDataLst>
              </p:nvPr>
            </p:nvCxnSpPr>
            <p:spPr>
              <a:xfrm>
                <a:off x="1130530" y="2150155"/>
                <a:ext cx="0" cy="1606382"/>
              </a:xfrm>
              <a:prstGeom prst="line">
                <a:avLst/>
              </a:prstGeom>
              <a:ln w="38100" cmpd="sng">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custDataLst>
                  <p:tags r:id="rId4"/>
                </p:custDataLst>
              </p:nvPr>
            </p:nvSpPr>
            <p:spPr>
              <a:xfrm rot="16200000">
                <a:off x="984331" y="2901204"/>
                <a:ext cx="157029" cy="1353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pic>
        <p:nvPicPr>
          <p:cNvPr id="15" name="图片 14">
            <a:extLst>
              <a:ext uri="{FF2B5EF4-FFF2-40B4-BE49-F238E27FC236}">
                <a16:creationId xmlns:a16="http://schemas.microsoft.com/office/drawing/2014/main" id="{C11A3B1D-F2E2-1C99-5F60-6FCE3D0A9D26}"/>
              </a:ext>
            </a:extLst>
          </p:cNvPr>
          <p:cNvPicPr>
            <a:picLocks/>
          </p:cNvPicPr>
          <p:nvPr/>
        </p:nvPicPr>
        <p:blipFill>
          <a:blip r:embed="rId8" cstate="print">
            <a:extLst>
              <a:ext uri="{28A0092B-C50C-407E-A947-70E740481C1C}">
                <a14:useLocalDpi xmlns:a14="http://schemas.microsoft.com/office/drawing/2010/main" val="0"/>
              </a:ext>
            </a:extLst>
          </a:blip>
          <a:srcRect/>
          <a:stretch/>
        </p:blipFill>
        <p:spPr>
          <a:xfrm>
            <a:off x="-34925" y="443865"/>
            <a:ext cx="2124710" cy="2124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4628148" y="3429248"/>
            <a:ext cx="2935705" cy="1230666"/>
            <a:chOff x="4615322" y="2848154"/>
            <a:chExt cx="2935705" cy="1230666"/>
          </a:xfrm>
        </p:grpSpPr>
        <p:cxnSp>
          <p:nvCxnSpPr>
            <p:cNvPr id="10" name="直接连接符 9"/>
            <p:cNvCxnSpPr/>
            <p:nvPr>
              <p:custDataLst>
                <p:tags r:id="rId5"/>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1"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2" name="组合 1">
            <a:extLst>
              <a:ext uri="{FF2B5EF4-FFF2-40B4-BE49-F238E27FC236}">
                <a16:creationId xmlns:a16="http://schemas.microsoft.com/office/drawing/2014/main" id="{2F6E9759-64AC-DBF5-C957-017AE974B2B5}"/>
              </a:ext>
            </a:extLst>
          </p:cNvPr>
          <p:cNvGrpSpPr>
            <a:grpSpLocks noChangeAspect="1"/>
          </p:cNvGrpSpPr>
          <p:nvPr/>
        </p:nvGrpSpPr>
        <p:grpSpPr>
          <a:xfrm>
            <a:off x="4860933" y="2120323"/>
            <a:ext cx="2364315" cy="1181317"/>
            <a:chOff x="3804264" y="-1169675"/>
            <a:chExt cx="1547966" cy="773433"/>
          </a:xfrm>
          <a:solidFill>
            <a:srgbClr val="014589"/>
          </a:solidFill>
        </p:grpSpPr>
        <p:sp>
          <p:nvSpPr>
            <p:cNvPr id="14" name="任意多边形 15">
              <a:extLst>
                <a:ext uri="{FF2B5EF4-FFF2-40B4-BE49-F238E27FC236}">
                  <a16:creationId xmlns:a16="http://schemas.microsoft.com/office/drawing/2014/main" id="{567244BB-B96C-AFAF-6D3D-EF4FBA53BE97}"/>
                </a:ext>
              </a:extLst>
            </p:cNvPr>
            <p:cNvSpPr/>
            <p:nvPr>
              <p:custDataLst>
                <p:tags r:id="rId3"/>
              </p:custDataLst>
            </p:nvPr>
          </p:nvSpPr>
          <p:spPr>
            <a:xfrm>
              <a:off x="3804264"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2" y="773433"/>
                  </a:lnTo>
                  <a:lnTo>
                    <a:pt x="506018" y="773433"/>
                  </a:lnTo>
                  <a:lnTo>
                    <a:pt x="512257"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endParaRPr>
            </a:p>
          </p:txBody>
        </p:sp>
        <p:sp>
          <p:nvSpPr>
            <p:cNvPr id="15" name="任意多边形 16">
              <a:extLst>
                <a:ext uri="{FF2B5EF4-FFF2-40B4-BE49-F238E27FC236}">
                  <a16:creationId xmlns:a16="http://schemas.microsoft.com/office/drawing/2014/main" id="{91AB2732-CB6F-C738-2167-29C628196868}"/>
                </a:ext>
              </a:extLst>
            </p:cNvPr>
            <p:cNvSpPr/>
            <p:nvPr>
              <p:custDataLst>
                <p:tags r:id="rId4"/>
              </p:custDataLst>
            </p:nvPr>
          </p:nvSpPr>
          <p:spPr>
            <a:xfrm>
              <a:off x="4636865" y="-1169675"/>
              <a:ext cx="715365" cy="773433"/>
            </a:xfrm>
            <a:custGeom>
              <a:avLst/>
              <a:gdLst/>
              <a:ahLst/>
              <a:cxnLst/>
              <a:rect l="l" t="t" r="r" b="b"/>
              <a:pathLst>
                <a:path w="715365" h="773433">
                  <a:moveTo>
                    <a:pt x="359959" y="0"/>
                  </a:moveTo>
                  <a:cubicBezTo>
                    <a:pt x="466546" y="1270"/>
                    <a:pt x="552003" y="32218"/>
                    <a:pt x="616329" y="92841"/>
                  </a:cubicBezTo>
                  <a:cubicBezTo>
                    <a:pt x="680655" y="153465"/>
                    <a:pt x="713667" y="236142"/>
                    <a:pt x="715365" y="340872"/>
                  </a:cubicBezTo>
                  <a:cubicBezTo>
                    <a:pt x="714412" y="403419"/>
                    <a:pt x="698518" y="467018"/>
                    <a:pt x="667683" y="531669"/>
                  </a:cubicBezTo>
                  <a:cubicBezTo>
                    <a:pt x="636848" y="596320"/>
                    <a:pt x="596787" y="659918"/>
                    <a:pt x="547500" y="722462"/>
                  </a:cubicBezTo>
                  <a:lnTo>
                    <a:pt x="502183" y="773433"/>
                  </a:lnTo>
                  <a:lnTo>
                    <a:pt x="204841" y="773433"/>
                  </a:lnTo>
                  <a:lnTo>
                    <a:pt x="275093" y="699171"/>
                  </a:lnTo>
                  <a:cubicBezTo>
                    <a:pt x="298941" y="672841"/>
                    <a:pt x="321036" y="647244"/>
                    <a:pt x="341378" y="622382"/>
                  </a:cubicBezTo>
                  <a:cubicBezTo>
                    <a:pt x="422746" y="522932"/>
                    <a:pt x="464401" y="433955"/>
                    <a:pt x="466344" y="355450"/>
                  </a:cubicBezTo>
                  <a:cubicBezTo>
                    <a:pt x="465828" y="305705"/>
                    <a:pt x="453016" y="267804"/>
                    <a:pt x="427907" y="241746"/>
                  </a:cubicBezTo>
                  <a:cubicBezTo>
                    <a:pt x="402799" y="215688"/>
                    <a:pt x="368491" y="202568"/>
                    <a:pt x="324984" y="202386"/>
                  </a:cubicBezTo>
                  <a:cubicBezTo>
                    <a:pt x="288004" y="203297"/>
                    <a:pt x="254485" y="213866"/>
                    <a:pt x="224428" y="234093"/>
                  </a:cubicBezTo>
                  <a:cubicBezTo>
                    <a:pt x="194371" y="254320"/>
                    <a:pt x="166682" y="278738"/>
                    <a:pt x="141361" y="307345"/>
                  </a:cubicBezTo>
                  <a:lnTo>
                    <a:pt x="0" y="167442"/>
                  </a:lnTo>
                  <a:cubicBezTo>
                    <a:pt x="51887" y="111415"/>
                    <a:pt x="105869" y="69494"/>
                    <a:pt x="161945" y="41678"/>
                  </a:cubicBezTo>
                  <a:cubicBezTo>
                    <a:pt x="218022" y="13862"/>
                    <a:pt x="284027" y="-31"/>
                    <a:pt x="359959"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lt1"/>
                </a:solidFill>
              </a:endParaRPr>
            </a:p>
          </p:txBody>
        </p:sp>
      </p:grpSp>
      <p:grpSp>
        <p:nvGrpSpPr>
          <p:cNvPr id="3" name="组合 2">
            <a:extLst>
              <a:ext uri="{FF2B5EF4-FFF2-40B4-BE49-F238E27FC236}">
                <a16:creationId xmlns:a16="http://schemas.microsoft.com/office/drawing/2014/main" id="{4119F4E8-CF0C-48FE-384E-DE4D62DBA17E}"/>
              </a:ext>
            </a:extLst>
          </p:cNvPr>
          <p:cNvGrpSpPr/>
          <p:nvPr/>
        </p:nvGrpSpPr>
        <p:grpSpPr>
          <a:xfrm>
            <a:off x="3926178" y="3429248"/>
            <a:ext cx="4339650" cy="1230666"/>
            <a:chOff x="3913352" y="2848154"/>
            <a:chExt cx="4339650" cy="1230666"/>
          </a:xfrm>
        </p:grpSpPr>
        <p:sp>
          <p:nvSpPr>
            <p:cNvPr id="5" name="文本框 4">
              <a:extLst>
                <a:ext uri="{FF2B5EF4-FFF2-40B4-BE49-F238E27FC236}">
                  <a16:creationId xmlns:a16="http://schemas.microsoft.com/office/drawing/2014/main" id="{139DD006-0D91-51D5-91C0-74B06CCFCF54}"/>
                </a:ext>
              </a:extLst>
            </p:cNvPr>
            <p:cNvSpPr txBox="1"/>
            <p:nvPr/>
          </p:nvSpPr>
          <p:spPr>
            <a:xfrm>
              <a:off x="3913352" y="3140322"/>
              <a:ext cx="4339650" cy="646331"/>
            </a:xfrm>
            <a:prstGeom prst="rect">
              <a:avLst/>
            </a:prstGeom>
            <a:noFill/>
          </p:spPr>
          <p:txBody>
            <a:bodyPr wrap="none" rtlCol="0">
              <a:spAutoFit/>
            </a:bodyPr>
            <a:lstStyle/>
            <a:p>
              <a:pPr algn="ctr"/>
              <a:r>
                <a:rPr lang="zh-CN" altLang="en-US" sz="3600" b="1" dirty="0">
                  <a:solidFill>
                    <a:schemeClr val="bg2"/>
                  </a:solidFill>
                  <a:latin typeface="微软雅黑" panose="020B0503020204020204" charset="-122"/>
                  <a:ea typeface="微软雅黑" panose="020B0503020204020204" charset="-122"/>
                </a:rPr>
                <a:t>小灯泡发光电路原理</a:t>
              </a:r>
            </a:p>
          </p:txBody>
        </p:sp>
        <p:cxnSp>
          <p:nvCxnSpPr>
            <p:cNvPr id="6" name="直接连接符 5">
              <a:extLst>
                <a:ext uri="{FF2B5EF4-FFF2-40B4-BE49-F238E27FC236}">
                  <a16:creationId xmlns:a16="http://schemas.microsoft.com/office/drawing/2014/main" id="{D3D6D651-B4ED-17AF-F490-CD8B63D80FC1}"/>
                </a:ext>
              </a:extLst>
            </p:cNvPr>
            <p:cNvCxnSpPr/>
            <p:nvPr>
              <p:custDataLst>
                <p:tags r:id="rId1"/>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425661F-69A7-27C9-C82F-DF94B6EBDCA9}"/>
                </a:ext>
              </a:extLst>
            </p:cNvPr>
            <p:cNvCxnSpPr/>
            <p:nvPr>
              <p:custDataLst>
                <p:tags r:id="rId2"/>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4062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EEBC3-B189-9E25-B25C-017811B0EE7E}"/>
            </a:ext>
          </a:extLst>
        </p:cNvPr>
        <p:cNvGrpSpPr/>
        <p:nvPr/>
      </p:nvGrpSpPr>
      <p:grpSpPr>
        <a:xfrm>
          <a:off x="0" y="0"/>
          <a:ext cx="0" cy="0"/>
          <a:chOff x="0" y="0"/>
          <a:chExt cx="0" cy="0"/>
        </a:xfrm>
      </p:grpSpPr>
      <p:pic>
        <p:nvPicPr>
          <p:cNvPr id="42" name="图片 41">
            <a:extLst>
              <a:ext uri="{FF2B5EF4-FFF2-40B4-BE49-F238E27FC236}">
                <a16:creationId xmlns:a16="http://schemas.microsoft.com/office/drawing/2014/main" id="{8FA82C22-11F0-794F-8398-7552006E4AFF}"/>
              </a:ext>
            </a:extLst>
          </p:cNvPr>
          <p:cNvPicPr>
            <a:picLocks noChangeAspect="1"/>
          </p:cNvPicPr>
          <p:nvPr/>
        </p:nvPicPr>
        <p:blipFill>
          <a:blip r:embed="rId7"/>
          <a:stretch>
            <a:fillRect/>
          </a:stretch>
        </p:blipFill>
        <p:spPr>
          <a:xfrm>
            <a:off x="2244123" y="2852929"/>
            <a:ext cx="2469822" cy="2491953"/>
          </a:xfrm>
          <a:prstGeom prst="rect">
            <a:avLst/>
          </a:prstGeom>
        </p:spPr>
      </p:pic>
      <p:grpSp>
        <p:nvGrpSpPr>
          <p:cNvPr id="24" name="组合 23">
            <a:extLst>
              <a:ext uri="{FF2B5EF4-FFF2-40B4-BE49-F238E27FC236}">
                <a16:creationId xmlns:a16="http://schemas.microsoft.com/office/drawing/2014/main" id="{5333FBC8-C722-1802-97E5-59AAE995CB8D}"/>
              </a:ext>
            </a:extLst>
          </p:cNvPr>
          <p:cNvGrpSpPr/>
          <p:nvPr/>
        </p:nvGrpSpPr>
        <p:grpSpPr>
          <a:xfrm>
            <a:off x="1245235" y="323215"/>
            <a:ext cx="1868355" cy="604520"/>
            <a:chOff x="716110" y="296170"/>
            <a:chExt cx="1868384" cy="604319"/>
          </a:xfrm>
        </p:grpSpPr>
        <p:sp>
          <p:nvSpPr>
            <p:cNvPr id="25" name="文本框 24">
              <a:extLst>
                <a:ext uri="{FF2B5EF4-FFF2-40B4-BE49-F238E27FC236}">
                  <a16:creationId xmlns:a16="http://schemas.microsoft.com/office/drawing/2014/main" id="{72070C11-6707-ADFE-C1B7-53507C2BD53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26" name="直接连接符 25">
              <a:extLst>
                <a:ext uri="{FF2B5EF4-FFF2-40B4-BE49-F238E27FC236}">
                  <a16:creationId xmlns:a16="http://schemas.microsoft.com/office/drawing/2014/main" id="{1B47DE61-682F-46C3-0E49-474BCDC484D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34C1BBE-A94C-468C-373E-0D4E52B5D518}"/>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5D246E2-3D12-F5E0-8005-03EA72DD3EC6}"/>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33C772CE-744A-DD94-3602-F12498F5B34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7C95F7B5-1D0E-1148-68D7-E85661704028}"/>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7313C0C7-A7E9-C381-D437-1DB26EE543D1}"/>
              </a:ext>
            </a:extLst>
          </p:cNvPr>
          <p:cNvGrpSpPr/>
          <p:nvPr/>
        </p:nvGrpSpPr>
        <p:grpSpPr>
          <a:xfrm>
            <a:off x="767397" y="1071480"/>
            <a:ext cx="10475668" cy="1819522"/>
            <a:chOff x="1150" y="5311"/>
            <a:chExt cx="15728" cy="5093"/>
          </a:xfrm>
        </p:grpSpPr>
        <p:sp>
          <p:nvSpPr>
            <p:cNvPr id="19" name="矩形 18">
              <a:extLst>
                <a:ext uri="{FF2B5EF4-FFF2-40B4-BE49-F238E27FC236}">
                  <a16:creationId xmlns:a16="http://schemas.microsoft.com/office/drawing/2014/main" id="{F0E279EF-3681-2B11-E60B-3E8E39E68583}"/>
                </a:ext>
              </a:extLst>
            </p:cNvPr>
            <p:cNvSpPr/>
            <p:nvPr>
              <p:custDataLst>
                <p:tags r:id="rId3"/>
              </p:custDataLst>
            </p:nvPr>
          </p:nvSpPr>
          <p:spPr>
            <a:xfrm>
              <a:off x="1150" y="5311"/>
              <a:ext cx="189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电荷</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61A7903E-B646-3422-741C-C7DCDC4CF630}"/>
                </a:ext>
              </a:extLst>
            </p:cNvPr>
            <p:cNvSpPr/>
            <p:nvPr>
              <p:custDataLst>
                <p:tags r:id="rId4"/>
              </p:custDataLst>
            </p:nvPr>
          </p:nvSpPr>
          <p:spPr>
            <a:xfrm>
              <a:off x="1362" y="6600"/>
              <a:ext cx="15516" cy="380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描述物体带电量的多少，符号为“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Q</a:t>
              </a: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”；单位是库伦，简称库，符号为“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C</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微观世界中所有由原子构成的物体均带有</a:t>
              </a:r>
              <a:r>
                <a:rPr lang="zh-CN" altLang="en-US" b="1" dirty="0">
                  <a:latin typeface="Times New Roman" panose="02020603050405020304" pitchFamily="18" charset="0"/>
                  <a:ea typeface="微软雅黑" panose="020B0503020204020204" charset="-122"/>
                  <a:cs typeface="Times New Roman" panose="02020603050405020304" pitchFamily="18" charset="0"/>
                </a:rPr>
                <a:t>正负两种电荷</a:t>
              </a:r>
              <a:r>
                <a:rPr lang="zh-CN" altLang="en-US" dirty="0">
                  <a:latin typeface="Times New Roman" panose="02020603050405020304" pitchFamily="18" charset="0"/>
                  <a:ea typeface="微软雅黑" panose="020B0503020204020204" charset="-122"/>
                  <a:cs typeface="Times New Roman" panose="02020603050405020304" pitchFamily="18" charset="0"/>
                </a:rPr>
                <a:t>。</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宏观世界中大多数物体呈电中性（即我们常说的“这个物体不带电”）。</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grpSp>
      <p:cxnSp>
        <p:nvCxnSpPr>
          <p:cNvPr id="8" name="直接箭头连接符 7">
            <a:extLst>
              <a:ext uri="{FF2B5EF4-FFF2-40B4-BE49-F238E27FC236}">
                <a16:creationId xmlns:a16="http://schemas.microsoft.com/office/drawing/2014/main" id="{9A13D0A6-D6E1-CE11-80A9-4C24BF83FABF}"/>
              </a:ext>
            </a:extLst>
          </p:cNvPr>
          <p:cNvCxnSpPr>
            <a:cxnSpLocks/>
            <a:endCxn id="13" idx="0"/>
          </p:cNvCxnSpPr>
          <p:nvPr/>
        </p:nvCxnSpPr>
        <p:spPr>
          <a:xfrm flipH="1">
            <a:off x="2597354" y="4210872"/>
            <a:ext cx="842250" cy="12616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文本框 12">
            <a:extLst>
              <a:ext uri="{FF2B5EF4-FFF2-40B4-BE49-F238E27FC236}">
                <a16:creationId xmlns:a16="http://schemas.microsoft.com/office/drawing/2014/main" id="{64FE0B90-0F48-993B-D62C-CB9A86EC6D49}"/>
              </a:ext>
            </a:extLst>
          </p:cNvPr>
          <p:cNvSpPr txBox="1"/>
          <p:nvPr/>
        </p:nvSpPr>
        <p:spPr>
          <a:xfrm>
            <a:off x="1605071" y="5472544"/>
            <a:ext cx="1984566" cy="923330"/>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原子核</a:t>
            </a:r>
            <a:r>
              <a:rPr lang="en-US" altLang="zh-CN" dirty="0"/>
              <a:t>【</a:t>
            </a:r>
            <a:r>
              <a:rPr lang="zh-CN" altLang="en-US" dirty="0"/>
              <a:t>固定</a:t>
            </a:r>
            <a:r>
              <a:rPr lang="en-US" altLang="zh-CN" dirty="0"/>
              <a:t>】</a:t>
            </a:r>
            <a:r>
              <a:rPr lang="zh-CN" altLang="en-US" dirty="0"/>
              <a:t>：</a:t>
            </a:r>
            <a:endParaRPr lang="en-US" altLang="zh-CN" dirty="0"/>
          </a:p>
          <a:p>
            <a:pPr marL="285750" indent="-285750">
              <a:buFont typeface="Arial" panose="020B0604020202020204" pitchFamily="34" charset="0"/>
              <a:buChar char="•"/>
            </a:pPr>
            <a:r>
              <a:rPr lang="zh-CN" altLang="en-US" dirty="0"/>
              <a:t>质子（正电荷）</a:t>
            </a:r>
            <a:endParaRPr lang="en-US" altLang="zh-CN" dirty="0"/>
          </a:p>
          <a:p>
            <a:pPr marL="285750" indent="-285750">
              <a:buFont typeface="Arial" panose="020B0604020202020204" pitchFamily="34" charset="0"/>
              <a:buChar char="•"/>
            </a:pPr>
            <a:r>
              <a:rPr lang="zh-CN" altLang="en-US" dirty="0"/>
              <a:t>中子（不带电）</a:t>
            </a:r>
          </a:p>
        </p:txBody>
      </p:sp>
      <p:cxnSp>
        <p:nvCxnSpPr>
          <p:cNvPr id="14" name="直接箭头连接符 13">
            <a:extLst>
              <a:ext uri="{FF2B5EF4-FFF2-40B4-BE49-F238E27FC236}">
                <a16:creationId xmlns:a16="http://schemas.microsoft.com/office/drawing/2014/main" id="{68E941DD-2776-0E12-2427-E69433841A3E}"/>
              </a:ext>
            </a:extLst>
          </p:cNvPr>
          <p:cNvCxnSpPr>
            <a:cxnSpLocks/>
          </p:cNvCxnSpPr>
          <p:nvPr/>
        </p:nvCxnSpPr>
        <p:spPr>
          <a:xfrm>
            <a:off x="4525436" y="4841708"/>
            <a:ext cx="56484" cy="672706"/>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1D9964C7-C0E8-3546-F0CC-BA1189A7A7CB}"/>
              </a:ext>
            </a:extLst>
          </p:cNvPr>
          <p:cNvSpPr txBox="1"/>
          <p:nvPr/>
        </p:nvSpPr>
        <p:spPr>
          <a:xfrm>
            <a:off x="3853750" y="5631191"/>
            <a:ext cx="1529571" cy="646331"/>
          </a:xfrm>
          <a:prstGeom prst="rect">
            <a:avLst/>
          </a:prstGeom>
          <a:noFill/>
          <a:ln w="15875" cmpd="thickThin">
            <a:solidFill>
              <a:schemeClr val="accent1"/>
            </a:solidFill>
            <a:prstDash val="dash"/>
          </a:ln>
        </p:spPr>
        <p:txBody>
          <a:bodyPr wrap="square">
            <a:spAutoFit/>
          </a:bodyPr>
          <a:lstStyle>
            <a:defPPr>
              <a:defRPr lang="zh-CN"/>
            </a:defPPr>
            <a:lvl1pPr>
              <a:defRPr>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电子</a:t>
            </a:r>
            <a:r>
              <a:rPr lang="en-US" altLang="zh-CN" dirty="0"/>
              <a:t>【</a:t>
            </a:r>
            <a:r>
              <a:rPr lang="zh-CN" altLang="en-US" dirty="0"/>
              <a:t>移动</a:t>
            </a:r>
            <a:r>
              <a:rPr lang="en-US" altLang="zh-CN" dirty="0"/>
              <a:t>】</a:t>
            </a:r>
            <a:br>
              <a:rPr lang="en-US" altLang="zh-CN" dirty="0"/>
            </a:br>
            <a:r>
              <a:rPr lang="zh-CN" altLang="en-US" dirty="0"/>
              <a:t>（负电荷）</a:t>
            </a:r>
          </a:p>
        </p:txBody>
      </p:sp>
      <p:sp>
        <p:nvSpPr>
          <p:cNvPr id="23" name="文本框 22">
            <a:extLst>
              <a:ext uri="{FF2B5EF4-FFF2-40B4-BE49-F238E27FC236}">
                <a16:creationId xmlns:a16="http://schemas.microsoft.com/office/drawing/2014/main" id="{337D1C97-84D9-B7E0-075E-C6E85F7C068F}"/>
              </a:ext>
            </a:extLst>
          </p:cNvPr>
          <p:cNvSpPr txBox="1"/>
          <p:nvPr/>
        </p:nvSpPr>
        <p:spPr>
          <a:xfrm>
            <a:off x="6392479" y="5640939"/>
            <a:ext cx="2334961" cy="646331"/>
          </a:xfrm>
          <a:prstGeom prst="rect">
            <a:avLst/>
          </a:prstGeom>
          <a:noFill/>
          <a:ln w="15875" cmpd="thickThin">
            <a:solidFill>
              <a:schemeClr val="accent1"/>
            </a:solidFill>
            <a:prstDash val="dash"/>
          </a:ln>
        </p:spPr>
        <p:txBody>
          <a:bodyPr wrap="square">
            <a:spAutoFit/>
          </a:bodyPr>
          <a:lstStyle/>
          <a:p>
            <a:r>
              <a:rPr lang="zh-CN" altLang="en-US" dirty="0">
                <a:latin typeface="Times New Roman" panose="02020603050405020304" pitchFamily="18" charset="0"/>
                <a:ea typeface="微软雅黑" panose="020B0503020204020204" charset="-122"/>
                <a:cs typeface="Times New Roman" panose="02020603050405020304" pitchFamily="18" charset="0"/>
              </a:rPr>
              <a:t>电荷性质：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r>
              <a:rPr lang="zh-CN" altLang="en-US" dirty="0">
                <a:latin typeface="Times New Roman" panose="02020603050405020304" pitchFamily="18" charset="0"/>
                <a:ea typeface="微软雅黑" panose="020B0503020204020204" charset="-122"/>
                <a:cs typeface="Times New Roman" panose="02020603050405020304" pitchFamily="18" charset="0"/>
              </a:rPr>
              <a:t>同性相斥，异性相吸</a:t>
            </a:r>
            <a:endParaRPr lang="zh-CN" altLang="en-US" dirty="0"/>
          </a:p>
        </p:txBody>
      </p:sp>
      <p:pic>
        <p:nvPicPr>
          <p:cNvPr id="66" name="图片 65">
            <a:extLst>
              <a:ext uri="{FF2B5EF4-FFF2-40B4-BE49-F238E27FC236}">
                <a16:creationId xmlns:a16="http://schemas.microsoft.com/office/drawing/2014/main" id="{F7FB0487-6D38-C178-25FA-C3CA24F3CFB1}"/>
              </a:ext>
            </a:extLst>
          </p:cNvPr>
          <p:cNvPicPr>
            <a:picLocks noChangeAspect="1"/>
          </p:cNvPicPr>
          <p:nvPr/>
        </p:nvPicPr>
        <p:blipFill>
          <a:blip r:embed="rId9"/>
          <a:stretch>
            <a:fillRect/>
          </a:stretch>
        </p:blipFill>
        <p:spPr>
          <a:xfrm>
            <a:off x="6536511" y="2829206"/>
            <a:ext cx="2046896" cy="2673234"/>
          </a:xfrm>
          <a:prstGeom prst="rect">
            <a:avLst/>
          </a:prstGeom>
        </p:spPr>
      </p:pic>
      <p:sp>
        <p:nvSpPr>
          <p:cNvPr id="2" name="文本框 1">
            <a:extLst>
              <a:ext uri="{FF2B5EF4-FFF2-40B4-BE49-F238E27FC236}">
                <a16:creationId xmlns:a16="http://schemas.microsoft.com/office/drawing/2014/main" id="{CCC39D21-A215-0120-C72C-BFC819B6FC3B}"/>
              </a:ext>
            </a:extLst>
          </p:cNvPr>
          <p:cNvSpPr txBox="1"/>
          <p:nvPr>
            <p:custDataLst>
              <p:tags r:id="rId2"/>
            </p:custDataLst>
          </p:nvPr>
        </p:nvSpPr>
        <p:spPr>
          <a:xfrm>
            <a:off x="8904429" y="3175089"/>
            <a:ext cx="2874853" cy="1123712"/>
          </a:xfrm>
          <a:prstGeom prst="roundRect">
            <a:avLst/>
          </a:prstGeom>
          <a:noFill/>
          <a:ln w="22225">
            <a:solidFill>
              <a:srgbClr val="C00000"/>
            </a:solidFill>
            <a:prstDash val="dash"/>
          </a:ln>
        </p:spPr>
        <p:txBody>
          <a:bodyPr wrap="square" rtlCol="0" anchor="t">
            <a:spAutoFit/>
          </a:bodyPr>
          <a:lstStyle/>
          <a:p>
            <a:pPr lvl="0">
              <a:buClrTx/>
              <a:buSz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下列哪个说法是对的？</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457200" lvl="0" indent="-457200">
              <a:buClrTx/>
              <a:buSzTx/>
              <a:buFontTx/>
              <a:buAutoNum type="arabicPeriod"/>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椅子中有电荷</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marL="457200" lvl="0" indent="-457200">
              <a:buClrTx/>
              <a:buSzTx/>
              <a:buFontTx/>
              <a:buAutoNum type="arabicPeriod"/>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椅子整体“不带电”</a:t>
            </a:r>
          </a:p>
        </p:txBody>
      </p:sp>
    </p:spTree>
    <p:custDataLst>
      <p:tags r:id="rId1"/>
    </p:custDataLst>
    <p:extLst>
      <p:ext uri="{BB962C8B-B14F-4D97-AF65-F5344CB8AC3E}">
        <p14:creationId xmlns:p14="http://schemas.microsoft.com/office/powerpoint/2010/main" val="148733983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A016-3DD0-28E3-3EEC-BDD0DEB6B84A}"/>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992CE982-5C6F-181C-D590-B28BB7853830}"/>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3250A1FB-A77C-5C5A-6436-C2D26CD722B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171C7F1-8562-5A4F-1232-346571E7E534}"/>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BA41E6B-72B8-6597-B677-47C99076380A}"/>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EB1E4EE3-715F-AEA9-3F2F-064A79CE9EDC}"/>
              </a:ext>
            </a:extLst>
          </p:cNvPr>
          <p:cNvGrpSpPr/>
          <p:nvPr/>
        </p:nvGrpSpPr>
        <p:grpSpPr>
          <a:xfrm>
            <a:off x="767397" y="1071481"/>
            <a:ext cx="10475668" cy="959599"/>
            <a:chOff x="1150" y="5311"/>
            <a:chExt cx="15728" cy="2686"/>
          </a:xfrm>
        </p:grpSpPr>
        <p:sp>
          <p:nvSpPr>
            <p:cNvPr id="19" name="矩形 18">
              <a:extLst>
                <a:ext uri="{FF2B5EF4-FFF2-40B4-BE49-F238E27FC236}">
                  <a16:creationId xmlns:a16="http://schemas.microsoft.com/office/drawing/2014/main" id="{65C8D0C3-09B7-3BEC-6A3F-70E344DDC450}"/>
                </a:ext>
              </a:extLst>
            </p:cNvPr>
            <p:cNvSpPr/>
            <p:nvPr>
              <p:custDataLst>
                <p:tags r:id="rId2"/>
              </p:custDataLst>
            </p:nvPr>
          </p:nvSpPr>
          <p:spPr>
            <a:xfrm>
              <a:off x="1150" y="5311"/>
              <a:ext cx="8610" cy="1292"/>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自由电子与导体、半导体、绝缘体</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0074FDA6-711F-D5C1-A02C-B2AF863B458C}"/>
                </a:ext>
              </a:extLst>
            </p:cNvPr>
            <p:cNvSpPr/>
            <p:nvPr>
              <p:custDataLst>
                <p:tags r:id="rId3"/>
              </p:custDataLst>
            </p:nvPr>
          </p:nvSpPr>
          <p:spPr>
            <a:xfrm>
              <a:off x="1362" y="6600"/>
              <a:ext cx="15516" cy="1397"/>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自由电子：在物质中不被单个原子或分子束缚、能够自由移动的电子。</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endParaRPr lang="zh-CN" altLang="en-US"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1028" name="Picture 4" descr="小白工程师也能看懂电路三个层次的集成-诺的电子">
            <a:extLst>
              <a:ext uri="{FF2B5EF4-FFF2-40B4-BE49-F238E27FC236}">
                <a16:creationId xmlns:a16="http://schemas.microsoft.com/office/drawing/2014/main" id="{FB00AB80-EEC6-ECD9-07F8-97D96DB257E9}"/>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30000"/>
                    </a14:imgEffect>
                  </a14:imgLayer>
                </a14:imgProps>
              </a:ext>
              <a:ext uri="{28A0092B-C50C-407E-A947-70E740481C1C}">
                <a14:useLocalDpi xmlns:a14="http://schemas.microsoft.com/office/drawing/2010/main" val="0"/>
              </a:ext>
            </a:extLst>
          </a:blip>
          <a:srcRect t="7149" b="15243"/>
          <a:stretch/>
        </p:blipFill>
        <p:spPr bwMode="auto">
          <a:xfrm>
            <a:off x="1076091" y="2002635"/>
            <a:ext cx="8856147" cy="354145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F6B669F3-D7AC-7506-BBFF-464E65D450D3}"/>
              </a:ext>
            </a:extLst>
          </p:cNvPr>
          <p:cNvCxnSpPr>
            <a:cxnSpLocks/>
          </p:cNvCxnSpPr>
          <p:nvPr/>
        </p:nvCxnSpPr>
        <p:spPr>
          <a:xfrm>
            <a:off x="1996376" y="4363656"/>
            <a:ext cx="0" cy="1511448"/>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8" name="文本框 7">
            <a:extLst>
              <a:ext uri="{FF2B5EF4-FFF2-40B4-BE49-F238E27FC236}">
                <a16:creationId xmlns:a16="http://schemas.microsoft.com/office/drawing/2014/main" id="{5894E570-9646-DDFF-0449-09FF6D267C39}"/>
              </a:ext>
            </a:extLst>
          </p:cNvPr>
          <p:cNvSpPr txBox="1"/>
          <p:nvPr/>
        </p:nvSpPr>
        <p:spPr>
          <a:xfrm>
            <a:off x="1303603" y="5566033"/>
            <a:ext cx="2943312"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存在</a:t>
            </a: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大量</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金、银、铜、铁等各种金属</a:t>
            </a:r>
            <a:endParaRPr lang="zh-CN" altLang="en-US" dirty="0"/>
          </a:p>
        </p:txBody>
      </p:sp>
      <p:cxnSp>
        <p:nvCxnSpPr>
          <p:cNvPr id="11" name="直接箭头连接符 10">
            <a:extLst>
              <a:ext uri="{FF2B5EF4-FFF2-40B4-BE49-F238E27FC236}">
                <a16:creationId xmlns:a16="http://schemas.microsoft.com/office/drawing/2014/main" id="{1B0EFAE9-E1FF-E414-4776-52640D12D36E}"/>
              </a:ext>
            </a:extLst>
          </p:cNvPr>
          <p:cNvCxnSpPr>
            <a:cxnSpLocks/>
          </p:cNvCxnSpPr>
          <p:nvPr/>
        </p:nvCxnSpPr>
        <p:spPr>
          <a:xfrm>
            <a:off x="4699392" y="3740786"/>
            <a:ext cx="0" cy="2168760"/>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49C0C0E8-4BCD-8B23-0B86-FC76FA3CD504}"/>
              </a:ext>
            </a:extLst>
          </p:cNvPr>
          <p:cNvSpPr txBox="1"/>
          <p:nvPr/>
        </p:nvSpPr>
        <p:spPr>
          <a:xfrm>
            <a:off x="4112667" y="5593363"/>
            <a:ext cx="2971509" cy="923330"/>
          </a:xfrm>
          <a:prstGeom prst="rect">
            <a:avLst/>
          </a:prstGeom>
          <a:noFill/>
          <a:ln>
            <a:noFill/>
          </a:ln>
        </p:spPr>
        <p:txBody>
          <a:bodyPr wrap="square">
            <a:spAutoFit/>
          </a:bodyPr>
          <a:lstStyle/>
          <a:p>
            <a:pPr algn="ctr"/>
            <a:r>
              <a:rPr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半导体</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存在少量自由电子</a:t>
            </a:r>
            <a:endPar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硅、锗</a:t>
            </a:r>
            <a:endParaRPr lang="zh-CN" altLang="en-US" dirty="0"/>
          </a:p>
        </p:txBody>
      </p:sp>
      <p:cxnSp>
        <p:nvCxnSpPr>
          <p:cNvPr id="15" name="直接箭头连接符 14">
            <a:extLst>
              <a:ext uri="{FF2B5EF4-FFF2-40B4-BE49-F238E27FC236}">
                <a16:creationId xmlns:a16="http://schemas.microsoft.com/office/drawing/2014/main" id="{FBB3759B-66BA-79E9-BF78-F99260495168}"/>
              </a:ext>
            </a:extLst>
          </p:cNvPr>
          <p:cNvCxnSpPr>
            <a:cxnSpLocks/>
          </p:cNvCxnSpPr>
          <p:nvPr/>
        </p:nvCxnSpPr>
        <p:spPr>
          <a:xfrm>
            <a:off x="7444522" y="2747826"/>
            <a:ext cx="0" cy="3145089"/>
          </a:xfrm>
          <a:prstGeom prst="straightConnector1">
            <a:avLst/>
          </a:prstGeom>
          <a:ln w="381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20" name="文本框 19">
            <a:extLst>
              <a:ext uri="{FF2B5EF4-FFF2-40B4-BE49-F238E27FC236}">
                <a16:creationId xmlns:a16="http://schemas.microsoft.com/office/drawing/2014/main" id="{B88E3173-0593-E9EE-CBCF-AC63082BF3A1}"/>
              </a:ext>
            </a:extLst>
          </p:cNvPr>
          <p:cNvSpPr txBox="1"/>
          <p:nvPr/>
        </p:nvSpPr>
        <p:spPr>
          <a:xfrm>
            <a:off x="6722861" y="5585968"/>
            <a:ext cx="3209377" cy="923330"/>
          </a:xfrm>
          <a:prstGeom prst="rect">
            <a:avLst/>
          </a:prstGeom>
          <a:noFill/>
          <a:ln>
            <a:noFill/>
          </a:ln>
        </p:spPr>
        <p:txBody>
          <a:bodyPr wrap="square">
            <a:spAutoFit/>
          </a:bodyPr>
          <a:lstStyle/>
          <a:p>
            <a:pPr algn="ct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绝缘体</a:t>
            </a:r>
            <a:endPar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几乎不存在</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自由电子</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dirty="0">
                <a:solidFill>
                  <a:srgbClr val="000000"/>
                </a:solidFill>
                <a:latin typeface="Times New Roman" panose="02020603050405020304" pitchFamily="18" charset="0"/>
                <a:ea typeface="微软雅黑" panose="020B0503020204020204" charset="-122"/>
                <a:cs typeface="Times New Roman" panose="02020603050405020304" pitchFamily="18" charset="0"/>
              </a:rPr>
              <a:t>橡胶、塑料</a:t>
            </a:r>
            <a:endParaRPr lang="zh-CN" altLang="en-US" dirty="0"/>
          </a:p>
        </p:txBody>
      </p:sp>
      <p:pic>
        <p:nvPicPr>
          <p:cNvPr id="27" name="图片 26">
            <a:extLst>
              <a:ext uri="{FF2B5EF4-FFF2-40B4-BE49-F238E27FC236}">
                <a16:creationId xmlns:a16="http://schemas.microsoft.com/office/drawing/2014/main" id="{728CFE08-B537-F1F3-85F1-205F62F29784}"/>
              </a:ext>
            </a:extLst>
          </p:cNvPr>
          <p:cNvPicPr>
            <a:picLocks noChangeAspect="1"/>
          </p:cNvPicPr>
          <p:nvPr/>
        </p:nvPicPr>
        <p:blipFill>
          <a:blip r:embed="rId9"/>
          <a:stretch>
            <a:fillRect/>
          </a:stretch>
        </p:blipFill>
        <p:spPr>
          <a:xfrm>
            <a:off x="1303602" y="2016430"/>
            <a:ext cx="1265975" cy="1277319"/>
          </a:xfrm>
          <a:prstGeom prst="rect">
            <a:avLst/>
          </a:prstGeom>
        </p:spPr>
      </p:pic>
      <p:cxnSp>
        <p:nvCxnSpPr>
          <p:cNvPr id="28" name="直接箭头连接符 27">
            <a:extLst>
              <a:ext uri="{FF2B5EF4-FFF2-40B4-BE49-F238E27FC236}">
                <a16:creationId xmlns:a16="http://schemas.microsoft.com/office/drawing/2014/main" id="{CF340B2C-D33A-6F29-753D-A0377827787F}"/>
              </a:ext>
            </a:extLst>
          </p:cNvPr>
          <p:cNvCxnSpPr>
            <a:cxnSpLocks/>
          </p:cNvCxnSpPr>
          <p:nvPr/>
        </p:nvCxnSpPr>
        <p:spPr>
          <a:xfrm flipV="1">
            <a:off x="1996376" y="2602967"/>
            <a:ext cx="1085753" cy="8839"/>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3" name="文本框 32">
            <a:extLst>
              <a:ext uri="{FF2B5EF4-FFF2-40B4-BE49-F238E27FC236}">
                <a16:creationId xmlns:a16="http://schemas.microsoft.com/office/drawing/2014/main" id="{96B41575-8091-8CA6-FB41-2CE3572199C1}"/>
              </a:ext>
            </a:extLst>
          </p:cNvPr>
          <p:cNvSpPr txBox="1"/>
          <p:nvPr/>
        </p:nvSpPr>
        <p:spPr>
          <a:xfrm>
            <a:off x="3022055" y="2423741"/>
            <a:ext cx="960653"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原子核</a:t>
            </a:r>
            <a:endParaRPr lang="zh-CN" altLang="en-US" dirty="0"/>
          </a:p>
        </p:txBody>
      </p:sp>
      <p:sp>
        <p:nvSpPr>
          <p:cNvPr id="34" name="文本框 33">
            <a:extLst>
              <a:ext uri="{FF2B5EF4-FFF2-40B4-BE49-F238E27FC236}">
                <a16:creationId xmlns:a16="http://schemas.microsoft.com/office/drawing/2014/main" id="{0704B10A-96BF-E79A-7D16-D4E5E16EB8C6}"/>
              </a:ext>
            </a:extLst>
          </p:cNvPr>
          <p:cNvSpPr txBox="1"/>
          <p:nvPr/>
        </p:nvSpPr>
        <p:spPr>
          <a:xfrm>
            <a:off x="3022055" y="2819889"/>
            <a:ext cx="751292" cy="376371"/>
          </a:xfrm>
          <a:prstGeom prst="rect">
            <a:avLst/>
          </a:prstGeom>
          <a:noFill/>
        </p:spPr>
        <p:txBody>
          <a:bodyPr wrap="square">
            <a:spAutoFit/>
          </a:bodyPr>
          <a:lstStyle/>
          <a:p>
            <a:pPr algn="ctr"/>
            <a:r>
              <a:rPr kumimoji="0" lang="zh-CN" altLang="en-US" sz="180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电子</a:t>
            </a:r>
            <a:endParaRPr lang="zh-CN" altLang="en-US" dirty="0"/>
          </a:p>
        </p:txBody>
      </p:sp>
      <p:cxnSp>
        <p:nvCxnSpPr>
          <p:cNvPr id="35" name="直接箭头连接符 34">
            <a:extLst>
              <a:ext uri="{FF2B5EF4-FFF2-40B4-BE49-F238E27FC236}">
                <a16:creationId xmlns:a16="http://schemas.microsoft.com/office/drawing/2014/main" id="{1B0223BF-AC89-C0A2-F44D-5A3FB68F34FB}"/>
              </a:ext>
            </a:extLst>
          </p:cNvPr>
          <p:cNvCxnSpPr>
            <a:cxnSpLocks/>
          </p:cNvCxnSpPr>
          <p:nvPr/>
        </p:nvCxnSpPr>
        <p:spPr>
          <a:xfrm>
            <a:off x="2479178" y="2971585"/>
            <a:ext cx="602951" cy="0"/>
          </a:xfrm>
          <a:prstGeom prst="straightConnector1">
            <a:avLst/>
          </a:prstGeom>
          <a:ln w="3175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38" name="组合 37">
            <a:extLst>
              <a:ext uri="{FF2B5EF4-FFF2-40B4-BE49-F238E27FC236}">
                <a16:creationId xmlns:a16="http://schemas.microsoft.com/office/drawing/2014/main" id="{C734A3BA-E7AC-A5D3-3B3C-56BC4C9B2AD8}"/>
              </a:ext>
            </a:extLst>
          </p:cNvPr>
          <p:cNvGrpSpPr/>
          <p:nvPr/>
        </p:nvGrpSpPr>
        <p:grpSpPr>
          <a:xfrm>
            <a:off x="1245235" y="323215"/>
            <a:ext cx="1868355" cy="604520"/>
            <a:chOff x="716110" y="296170"/>
            <a:chExt cx="1868384" cy="604319"/>
          </a:xfrm>
        </p:grpSpPr>
        <p:sp>
          <p:nvSpPr>
            <p:cNvPr id="39" name="文本框 38">
              <a:extLst>
                <a:ext uri="{FF2B5EF4-FFF2-40B4-BE49-F238E27FC236}">
                  <a16:creationId xmlns:a16="http://schemas.microsoft.com/office/drawing/2014/main" id="{8424E3F2-F581-9028-3403-FC7F555E357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0" name="直接连接符 39">
              <a:extLst>
                <a:ext uri="{FF2B5EF4-FFF2-40B4-BE49-F238E27FC236}">
                  <a16:creationId xmlns:a16="http://schemas.microsoft.com/office/drawing/2014/main" id="{947F8C3B-A45D-0001-2018-6CC2B575CB8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Tree>
    <p:custDataLst>
      <p:tags r:id="rId1"/>
    </p:custDataLst>
    <p:extLst>
      <p:ext uri="{BB962C8B-B14F-4D97-AF65-F5344CB8AC3E}">
        <p14:creationId xmlns:p14="http://schemas.microsoft.com/office/powerpoint/2010/main" val="18662567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82084-5140-0466-FD67-B37F8F72727B}"/>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C8DA7E4F-EE3A-C08B-1498-B4712AEF77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5820" y="3872033"/>
            <a:ext cx="41243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73" name="图片 72" descr="复旦大学微电子学院芯创讲师团">
            <a:extLst>
              <a:ext uri="{FF2B5EF4-FFF2-40B4-BE49-F238E27FC236}">
                <a16:creationId xmlns:a16="http://schemas.microsoft.com/office/drawing/2014/main" id="{E89B6A85-D34F-1D16-0DD1-765DEFE9BB59}"/>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D71DB0D-A43E-89E0-815B-D64CBBB4EB78}"/>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7E89145-9119-499F-59AF-8195E2BF5F99}"/>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7D501C7-AED9-B38A-0D17-1EFADC237BAE}"/>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18" name="组合 17">
            <a:extLst>
              <a:ext uri="{FF2B5EF4-FFF2-40B4-BE49-F238E27FC236}">
                <a16:creationId xmlns:a16="http://schemas.microsoft.com/office/drawing/2014/main" id="{F07106E1-E78D-4B59-790D-D79F15A0F476}"/>
              </a:ext>
            </a:extLst>
          </p:cNvPr>
          <p:cNvGrpSpPr/>
          <p:nvPr/>
        </p:nvGrpSpPr>
        <p:grpSpPr>
          <a:xfrm>
            <a:off x="767397" y="1071480"/>
            <a:ext cx="5546216" cy="5192764"/>
            <a:chOff x="1150" y="5311"/>
            <a:chExt cx="8327" cy="14535"/>
          </a:xfrm>
        </p:grpSpPr>
        <p:sp>
          <p:nvSpPr>
            <p:cNvPr id="19" name="矩形 18">
              <a:extLst>
                <a:ext uri="{FF2B5EF4-FFF2-40B4-BE49-F238E27FC236}">
                  <a16:creationId xmlns:a16="http://schemas.microsoft.com/office/drawing/2014/main" id="{67A506B1-9F26-D03C-C97C-35E73961F31C}"/>
                </a:ext>
              </a:extLst>
            </p:cNvPr>
            <p:cNvSpPr/>
            <p:nvPr>
              <p:custDataLst>
                <p:tags r:id="rId2"/>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电压与电流</a:t>
              </a:r>
              <a:endParaRPr lang="zh-CN" sz="2400" b="1" dirty="0">
                <a:solidFill>
                  <a:srgbClr val="2F5EB0"/>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3448F521-8A12-BCA5-4163-98A98BE4E136}"/>
                </a:ext>
              </a:extLst>
            </p:cNvPr>
            <p:cNvSpPr/>
            <p:nvPr>
              <p:custDataLst>
                <p:tags r:id="rId3"/>
              </p:custDataLst>
            </p:nvPr>
          </p:nvSpPr>
          <p:spPr>
            <a:xfrm>
              <a:off x="1190" y="6570"/>
              <a:ext cx="8287" cy="13276"/>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电压，符号为“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U</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b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单位是伏特，简称伏，符号为 “</a:t>
              </a:r>
              <a:r>
                <a:rPr lang="en-US" altLang="zh-CN" sz="2000" dirty="0">
                  <a:latin typeface="Times New Roman" panose="02020603050405020304" pitchFamily="18" charset="0"/>
                  <a:ea typeface="微软雅黑" panose="020B0503020204020204" charset="-122"/>
                  <a:cs typeface="Times New Roman" panose="02020603050405020304" pitchFamily="18" charset="0"/>
                </a:rPr>
                <a:t>V</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电压也称作电势差。它的作用是推动自由电子在电路中移动。</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自由电子会从电压低的地方移动向电压高的地方。</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电流，符号为“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I</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br>
                <a:rPr lang="en-US" altLang="zh-CN" sz="2000" dirty="0">
                  <a:latin typeface="Times New Roman" panose="02020603050405020304" pitchFamily="18" charset="0"/>
                  <a:ea typeface="微软雅黑" panose="020B0503020204020204" charset="-122"/>
                  <a:cs typeface="Times New Roman" panose="02020603050405020304" pitchFamily="18" charset="0"/>
                </a:rPr>
              </a:br>
              <a:r>
                <a:rPr lang="zh-CN" altLang="en-US" sz="2000" dirty="0">
                  <a:latin typeface="Times New Roman" panose="02020603050405020304" pitchFamily="18" charset="0"/>
                  <a:ea typeface="微软雅黑" panose="020B0503020204020204" charset="-122"/>
                  <a:cs typeface="Times New Roman" panose="02020603050405020304" pitchFamily="18" charset="0"/>
                </a:rPr>
                <a:t>单位是安培，简称安，符号为“</a:t>
              </a:r>
              <a:r>
                <a:rPr lang="en-US" altLang="zh-CN" sz="2000" dirty="0">
                  <a:latin typeface="Times New Roman" panose="02020603050405020304" pitchFamily="18" charset="0"/>
                  <a:ea typeface="微软雅黑" panose="020B0503020204020204" charset="-122"/>
                  <a:cs typeface="Times New Roman" panose="02020603050405020304" pitchFamily="18" charset="0"/>
                </a:rPr>
                <a:t>A</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电流大小是指单位时间内通过导体横截面的电荷数量。</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indent="457200" fontAlgn="auto">
                <a:lnSpc>
                  <a:spcPct val="125000"/>
                </a:lnSpc>
                <a:spcBef>
                  <a:spcPts val="600"/>
                </a:spcBef>
              </a:pPr>
              <a:r>
                <a:rPr lang="zh-CN" altLang="en-US" dirty="0">
                  <a:latin typeface="Times New Roman" panose="02020603050405020304" pitchFamily="18" charset="0"/>
                  <a:ea typeface="微软雅黑" panose="020B0503020204020204" charset="-122"/>
                  <a:cs typeface="Times New Roman" panose="02020603050405020304" pitchFamily="18" charset="0"/>
                </a:rPr>
                <a:t>电流方向为正电荷移动方向（</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与自由电子移动方向相反</a:t>
              </a:r>
              <a:r>
                <a:rPr lang="zh-CN" altLang="en-US" dirty="0">
                  <a:latin typeface="Times New Roman" panose="02020603050405020304" pitchFamily="18" charset="0"/>
                  <a:ea typeface="微软雅黑" panose="020B0503020204020204" charset="-122"/>
                  <a:cs typeface="Times New Roman" panose="02020603050405020304" pitchFamily="18" charset="0"/>
                </a:rPr>
                <a:t>）</a:t>
              </a:r>
            </a:p>
          </p:txBody>
        </p:sp>
      </p:grpSp>
      <p:grpSp>
        <p:nvGrpSpPr>
          <p:cNvPr id="35" name="组合 34">
            <a:extLst>
              <a:ext uri="{FF2B5EF4-FFF2-40B4-BE49-F238E27FC236}">
                <a16:creationId xmlns:a16="http://schemas.microsoft.com/office/drawing/2014/main" id="{EB1E1288-B514-8802-3176-2B0A24D37015}"/>
              </a:ext>
            </a:extLst>
          </p:cNvPr>
          <p:cNvGrpSpPr/>
          <p:nvPr/>
        </p:nvGrpSpPr>
        <p:grpSpPr>
          <a:xfrm>
            <a:off x="6801151" y="728222"/>
            <a:ext cx="4024349" cy="2536117"/>
            <a:chOff x="7728182" y="1984283"/>
            <a:chExt cx="4024349" cy="2536117"/>
          </a:xfrm>
        </p:grpSpPr>
        <p:pic>
          <p:nvPicPr>
            <p:cNvPr id="1026"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C41D7A48-3266-2454-5974-BDA3D9D1AC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8007073" y="2533832"/>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9D171D8-16DF-37F4-FA48-25D53A011450}"/>
                </a:ext>
              </a:extLst>
            </p:cNvPr>
            <p:cNvSpPr txBox="1"/>
            <p:nvPr/>
          </p:nvSpPr>
          <p:spPr>
            <a:xfrm>
              <a:off x="7906230" y="2070604"/>
              <a:ext cx="3642202" cy="523220"/>
            </a:xfrm>
            <a:prstGeom prst="rect">
              <a:avLst/>
            </a:prstGeom>
            <a:noFill/>
            <a:ln>
              <a:noFill/>
            </a:ln>
          </p:spPr>
          <p:txBody>
            <a:bodyPr wrap="square">
              <a:spAutoFit/>
            </a:bodyPr>
            <a:lstStyle/>
            <a:p>
              <a:pPr algn="ct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电压         －</a:t>
              </a:r>
              <a:endParaRPr lang="zh-CN" altLang="en-US" sz="2800" dirty="0"/>
            </a:p>
          </p:txBody>
        </p:sp>
        <p:sp>
          <p:nvSpPr>
            <p:cNvPr id="4" name="文本框 3">
              <a:extLst>
                <a:ext uri="{FF2B5EF4-FFF2-40B4-BE49-F238E27FC236}">
                  <a16:creationId xmlns:a16="http://schemas.microsoft.com/office/drawing/2014/main" id="{D872C0AD-5CC5-F0D0-C7F8-ED9E23B9CD91}"/>
                </a:ext>
              </a:extLst>
            </p:cNvPr>
            <p:cNvSpPr txBox="1"/>
            <p:nvPr/>
          </p:nvSpPr>
          <p:spPr>
            <a:xfrm>
              <a:off x="7734792"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高电压</a:t>
              </a:r>
              <a:endParaRPr lang="zh-CN" altLang="en-US" b="1" dirty="0"/>
            </a:p>
          </p:txBody>
        </p:sp>
        <p:sp>
          <p:nvSpPr>
            <p:cNvPr id="5" name="文本框 4">
              <a:extLst>
                <a:ext uri="{FF2B5EF4-FFF2-40B4-BE49-F238E27FC236}">
                  <a16:creationId xmlns:a16="http://schemas.microsoft.com/office/drawing/2014/main" id="{7A3111F5-85BE-D55B-0583-29B8F3F0270B}"/>
                </a:ext>
              </a:extLst>
            </p:cNvPr>
            <p:cNvSpPr txBox="1"/>
            <p:nvPr/>
          </p:nvSpPr>
          <p:spPr>
            <a:xfrm>
              <a:off x="11290866" y="1984283"/>
              <a:ext cx="461665" cy="812344"/>
            </a:xfrm>
            <a:prstGeom prst="rect">
              <a:avLst/>
            </a:prstGeom>
            <a:noFill/>
          </p:spPr>
          <p:txBody>
            <a:bodyPr vert="eaVert" wrap="square">
              <a:spAutoFit/>
            </a:bodyPr>
            <a:lstStyle/>
            <a:p>
              <a:r>
                <a:rPr lang="zh-CN" altLang="en-US" sz="1800" b="1" dirty="0">
                  <a:latin typeface="Times New Roman" panose="02020603050405020304" pitchFamily="18" charset="0"/>
                  <a:ea typeface="微软雅黑" panose="020B0503020204020204" charset="-122"/>
                  <a:cs typeface="Times New Roman" panose="02020603050405020304" pitchFamily="18" charset="0"/>
                </a:rPr>
                <a:t>低电压</a:t>
              </a:r>
              <a:endParaRPr lang="zh-CN" altLang="en-US" b="1" dirty="0"/>
            </a:p>
          </p:txBody>
        </p:sp>
        <p:cxnSp>
          <p:nvCxnSpPr>
            <p:cNvPr id="8" name="直接箭头连接符 7">
              <a:extLst>
                <a:ext uri="{FF2B5EF4-FFF2-40B4-BE49-F238E27FC236}">
                  <a16:creationId xmlns:a16="http://schemas.microsoft.com/office/drawing/2014/main" id="{D8F25499-C41C-1937-27EC-20C3271A8426}"/>
                </a:ext>
              </a:extLst>
            </p:cNvPr>
            <p:cNvCxnSpPr>
              <a:cxnSpLocks/>
            </p:cNvCxnSpPr>
            <p:nvPr/>
          </p:nvCxnSpPr>
          <p:spPr>
            <a:xfrm flipH="1">
              <a:off x="8526621" y="2796627"/>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40536B1A-6DB8-DCE8-5B7D-671E27713252}"/>
                </a:ext>
              </a:extLst>
            </p:cNvPr>
            <p:cNvCxnSpPr>
              <a:cxnSpLocks/>
            </p:cNvCxnSpPr>
            <p:nvPr/>
          </p:nvCxnSpPr>
          <p:spPr>
            <a:xfrm flipH="1">
              <a:off x="7728182" y="288125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a:extLst>
                <a:ext uri="{FF2B5EF4-FFF2-40B4-BE49-F238E27FC236}">
                  <a16:creationId xmlns:a16="http://schemas.microsoft.com/office/drawing/2014/main" id="{8A676C54-EE84-CBEB-4F4D-3998CA2F50C0}"/>
                </a:ext>
              </a:extLst>
            </p:cNvPr>
            <p:cNvCxnSpPr>
              <a:cxnSpLocks/>
            </p:cNvCxnSpPr>
            <p:nvPr/>
          </p:nvCxnSpPr>
          <p:spPr>
            <a:xfrm flipH="1">
              <a:off x="7728182" y="3246913"/>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93B4A329-01DB-FB32-DBA5-D3BE60174454}"/>
                </a:ext>
              </a:extLst>
            </p:cNvPr>
            <p:cNvCxnSpPr>
              <a:cxnSpLocks/>
            </p:cNvCxnSpPr>
            <p:nvPr/>
          </p:nvCxnSpPr>
          <p:spPr>
            <a:xfrm flipH="1">
              <a:off x="8400116" y="345224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a:extLst>
                <a:ext uri="{FF2B5EF4-FFF2-40B4-BE49-F238E27FC236}">
                  <a16:creationId xmlns:a16="http://schemas.microsoft.com/office/drawing/2014/main" id="{32F9F03A-15B8-48A6-C273-45DE464C4FD9}"/>
                </a:ext>
              </a:extLst>
            </p:cNvPr>
            <p:cNvCxnSpPr>
              <a:cxnSpLocks/>
            </p:cNvCxnSpPr>
            <p:nvPr/>
          </p:nvCxnSpPr>
          <p:spPr>
            <a:xfrm flipH="1">
              <a:off x="8890659" y="327334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C8905C35-61F6-64E4-F0B5-36C73EBBB60E}"/>
                </a:ext>
              </a:extLst>
            </p:cNvPr>
            <p:cNvCxnSpPr>
              <a:cxnSpLocks/>
            </p:cNvCxnSpPr>
            <p:nvPr/>
          </p:nvCxnSpPr>
          <p:spPr>
            <a:xfrm flipH="1">
              <a:off x="9510247" y="281376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a:extLst>
                <a:ext uri="{FF2B5EF4-FFF2-40B4-BE49-F238E27FC236}">
                  <a16:creationId xmlns:a16="http://schemas.microsoft.com/office/drawing/2014/main" id="{6DF3A8B0-F23D-FA06-9401-A20D6A611D4C}"/>
                </a:ext>
              </a:extLst>
            </p:cNvPr>
            <p:cNvCxnSpPr>
              <a:cxnSpLocks/>
            </p:cNvCxnSpPr>
            <p:nvPr/>
          </p:nvCxnSpPr>
          <p:spPr>
            <a:xfrm flipH="1">
              <a:off x="9448440" y="3599425"/>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直接箭头连接符 21">
              <a:extLst>
                <a:ext uri="{FF2B5EF4-FFF2-40B4-BE49-F238E27FC236}">
                  <a16:creationId xmlns:a16="http://schemas.microsoft.com/office/drawing/2014/main" id="{6044743F-AE5F-B583-624A-CBED7FC03BDC}"/>
                </a:ext>
              </a:extLst>
            </p:cNvPr>
            <p:cNvCxnSpPr>
              <a:cxnSpLocks/>
            </p:cNvCxnSpPr>
            <p:nvPr/>
          </p:nvCxnSpPr>
          <p:spPr>
            <a:xfrm flipH="1">
              <a:off x="9836386" y="3293480"/>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A70BBC57-14AC-1FC6-B2DE-2437B365C8CC}"/>
                </a:ext>
              </a:extLst>
            </p:cNvPr>
            <p:cNvCxnSpPr>
              <a:cxnSpLocks/>
            </p:cNvCxnSpPr>
            <p:nvPr/>
          </p:nvCxnSpPr>
          <p:spPr>
            <a:xfrm flipH="1">
              <a:off x="10735130" y="2885138"/>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C47202A5-B93E-A0E4-3E59-39421C55F6C9}"/>
                </a:ext>
              </a:extLst>
            </p:cNvPr>
            <p:cNvCxnSpPr>
              <a:cxnSpLocks/>
            </p:cNvCxnSpPr>
            <p:nvPr/>
          </p:nvCxnSpPr>
          <p:spPr>
            <a:xfrm flipH="1">
              <a:off x="10538863" y="346675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8" name="直接箭头连接符 27">
              <a:extLst>
                <a:ext uri="{FF2B5EF4-FFF2-40B4-BE49-F238E27FC236}">
                  <a16:creationId xmlns:a16="http://schemas.microsoft.com/office/drawing/2014/main" id="{28BB0A6D-1F27-E5BA-E98E-4D562290DB6D}"/>
                </a:ext>
              </a:extLst>
            </p:cNvPr>
            <p:cNvCxnSpPr>
              <a:cxnSpLocks/>
            </p:cNvCxnSpPr>
            <p:nvPr/>
          </p:nvCxnSpPr>
          <p:spPr>
            <a:xfrm flipH="1">
              <a:off x="9836386" y="2890496"/>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4EFE3F29-DD4D-D470-E0DD-B19DAA4A861C}"/>
                </a:ext>
              </a:extLst>
            </p:cNvPr>
            <p:cNvCxnSpPr>
              <a:cxnSpLocks/>
            </p:cNvCxnSpPr>
            <p:nvPr/>
          </p:nvCxnSpPr>
          <p:spPr>
            <a:xfrm flipH="1">
              <a:off x="8890659" y="3015421"/>
              <a:ext cx="557781" cy="0"/>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CCE561A4-D2C2-8426-8090-087677C50D8E}"/>
                </a:ext>
              </a:extLst>
            </p:cNvPr>
            <p:cNvCxnSpPr>
              <a:cxnSpLocks/>
            </p:cNvCxnSpPr>
            <p:nvPr/>
          </p:nvCxnSpPr>
          <p:spPr>
            <a:xfrm>
              <a:off x="8018152" y="4046752"/>
              <a:ext cx="3425252" cy="0"/>
            </a:xfrm>
            <a:prstGeom prst="straightConnector1">
              <a:avLst/>
            </a:prstGeom>
            <a:ln w="50800">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34" name="文本框 33">
              <a:extLst>
                <a:ext uri="{FF2B5EF4-FFF2-40B4-BE49-F238E27FC236}">
                  <a16:creationId xmlns:a16="http://schemas.microsoft.com/office/drawing/2014/main" id="{8521DD13-D477-65F8-2406-295188D9F077}"/>
                </a:ext>
              </a:extLst>
            </p:cNvPr>
            <p:cNvSpPr txBox="1"/>
            <p:nvPr/>
          </p:nvSpPr>
          <p:spPr>
            <a:xfrm>
              <a:off x="8922606" y="4058735"/>
              <a:ext cx="1616257" cy="461665"/>
            </a:xfrm>
            <a:prstGeom prst="rect">
              <a:avLst/>
            </a:prstGeom>
            <a:noFill/>
          </p:spPr>
          <p:txBody>
            <a:bodyPr wrap="square">
              <a:spAutoFit/>
            </a:bodyPr>
            <a:lstStyle/>
            <a:p>
              <a:pPr algn="ct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电流方向</a:t>
              </a:r>
              <a:endParaRPr lang="zh-CN" altLang="en-US" sz="2400" dirty="0"/>
            </a:p>
          </p:txBody>
        </p:sp>
      </p:grpSp>
      <p:cxnSp>
        <p:nvCxnSpPr>
          <p:cNvPr id="37" name="直接连接符 36">
            <a:extLst>
              <a:ext uri="{FF2B5EF4-FFF2-40B4-BE49-F238E27FC236}">
                <a16:creationId xmlns:a16="http://schemas.microsoft.com/office/drawing/2014/main" id="{BC159A31-4961-74AE-F5FC-B91FEBF01FFA}"/>
              </a:ext>
            </a:extLst>
          </p:cNvPr>
          <p:cNvCxnSpPr>
            <a:cxnSpLocks/>
          </p:cNvCxnSpPr>
          <p:nvPr/>
        </p:nvCxnSpPr>
        <p:spPr>
          <a:xfrm flipH="1" flipV="1">
            <a:off x="6893962" y="3306100"/>
            <a:ext cx="858013" cy="11369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1AEAF78-84CC-297C-65BF-3483859F4824}"/>
              </a:ext>
            </a:extLst>
          </p:cNvPr>
          <p:cNvCxnSpPr>
            <a:cxnSpLocks/>
          </p:cNvCxnSpPr>
          <p:nvPr/>
        </p:nvCxnSpPr>
        <p:spPr>
          <a:xfrm flipH="1">
            <a:off x="10169613" y="3271601"/>
            <a:ext cx="748698" cy="117141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D063FC0-2335-2227-A2B7-7B77E6AF7795}"/>
              </a:ext>
            </a:extLst>
          </p:cNvPr>
          <p:cNvGrpSpPr/>
          <p:nvPr/>
        </p:nvGrpSpPr>
        <p:grpSpPr>
          <a:xfrm>
            <a:off x="1245235" y="323215"/>
            <a:ext cx="1868355" cy="604520"/>
            <a:chOff x="716110" y="296170"/>
            <a:chExt cx="1868384" cy="604319"/>
          </a:xfrm>
        </p:grpSpPr>
        <p:sp>
          <p:nvSpPr>
            <p:cNvPr id="51" name="文本框 50">
              <a:extLst>
                <a:ext uri="{FF2B5EF4-FFF2-40B4-BE49-F238E27FC236}">
                  <a16:creationId xmlns:a16="http://schemas.microsoft.com/office/drawing/2014/main" id="{196EEC08-E891-031D-0103-F5FBDC8952F5}"/>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52" name="直接连接符 51">
              <a:extLst>
                <a:ext uri="{FF2B5EF4-FFF2-40B4-BE49-F238E27FC236}">
                  <a16:creationId xmlns:a16="http://schemas.microsoft.com/office/drawing/2014/main" id="{DFFDBB3B-B6C5-1445-AE85-F0CEBA533E3C}"/>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sp>
        <p:nvSpPr>
          <p:cNvPr id="47" name="文本框 46">
            <a:extLst>
              <a:ext uri="{FF2B5EF4-FFF2-40B4-BE49-F238E27FC236}">
                <a16:creationId xmlns:a16="http://schemas.microsoft.com/office/drawing/2014/main" id="{0273A10D-2952-ECD6-FFBE-C61CEA5A7F49}"/>
              </a:ext>
            </a:extLst>
          </p:cNvPr>
          <p:cNvSpPr txBox="1"/>
          <p:nvPr/>
        </p:nvSpPr>
        <p:spPr>
          <a:xfrm>
            <a:off x="6893962" y="651966"/>
            <a:ext cx="4024349" cy="2612373"/>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Tree>
    <p:custDataLst>
      <p:tags r:id="rId1"/>
    </p:custDataLst>
    <p:extLst>
      <p:ext uri="{BB962C8B-B14F-4D97-AF65-F5344CB8AC3E}">
        <p14:creationId xmlns:p14="http://schemas.microsoft.com/office/powerpoint/2010/main" val="27744248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0F0EE-8BE1-699E-2D9B-EFAFCA718E8F}"/>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74D0EE53-A8F1-DAAD-44F1-8753BE69838D}"/>
              </a:ext>
            </a:extLst>
          </p:cNvPr>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0556FFD-99F0-BAA3-7A2D-458A6743B72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A8BD864-E4D0-4855-C204-B3EB6A21D31E}"/>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2A1BFAB-D52B-3745-21A9-3E2A5B2EC621}"/>
                </a:ext>
              </a:extLst>
            </p:cNvPr>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6578013A-7A92-9D6B-8BF0-FC2D6B2FFCDF}"/>
              </a:ext>
            </a:extLst>
          </p:cNvPr>
          <p:cNvGrpSpPr/>
          <p:nvPr/>
        </p:nvGrpSpPr>
        <p:grpSpPr>
          <a:xfrm>
            <a:off x="730250" y="1085214"/>
            <a:ext cx="6538595" cy="1492858"/>
            <a:chOff x="1150" y="5311"/>
            <a:chExt cx="10297" cy="2403"/>
          </a:xfrm>
        </p:grpSpPr>
        <p:sp>
          <p:nvSpPr>
            <p:cNvPr id="13" name="矩形 12">
              <a:extLst>
                <a:ext uri="{FF2B5EF4-FFF2-40B4-BE49-F238E27FC236}">
                  <a16:creationId xmlns:a16="http://schemas.microsoft.com/office/drawing/2014/main" id="{AB35327B-8F02-3705-49D3-7CDBFF30E361}"/>
                </a:ext>
              </a:extLst>
            </p:cNvPr>
            <p:cNvSpPr/>
            <p:nvPr>
              <p:custDataLst>
                <p:tags r:id="rId3"/>
              </p:custDataLst>
            </p:nvPr>
          </p:nvSpPr>
          <p:spPr>
            <a:xfrm>
              <a:off x="1150" y="5311"/>
              <a:ext cx="180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a:t>
              </a:r>
            </a:p>
          </p:txBody>
        </p:sp>
        <p:sp>
          <p:nvSpPr>
            <p:cNvPr id="14" name="矩形 13">
              <a:extLst>
                <a:ext uri="{FF2B5EF4-FFF2-40B4-BE49-F238E27FC236}">
                  <a16:creationId xmlns:a16="http://schemas.microsoft.com/office/drawing/2014/main" id="{364BB8E6-DBCC-8C29-0584-F76545D2243A}"/>
                </a:ext>
              </a:extLst>
            </p:cNvPr>
            <p:cNvSpPr/>
            <p:nvPr>
              <p:custDataLst>
                <p:tags r:id="rId4"/>
              </p:custDataLst>
            </p:nvPr>
          </p:nvSpPr>
          <p:spPr>
            <a:xfrm>
              <a:off x="1510" y="6035"/>
              <a:ext cx="9937" cy="1679"/>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电阻，符号</a:t>
              </a:r>
              <a:r>
                <a:rPr lang="en-US" altLang="zh-CN" sz="2000" dirty="0">
                  <a:latin typeface="微软雅黑" panose="020B0503020204020204" charset="-122"/>
                  <a:ea typeface="微软雅黑" panose="020B0503020204020204" charset="-122"/>
                </a:rPr>
                <a:t>R</a:t>
              </a:r>
              <a:r>
                <a:rPr lang="zh-CN" altLang="en-US" sz="2000" dirty="0">
                  <a:latin typeface="微软雅黑" panose="020B0503020204020204" charset="-122"/>
                  <a:ea typeface="微软雅黑" panose="020B0503020204020204" charset="-122"/>
                </a:rPr>
                <a:t>；单位是欧姆，简称欧，符号为“</a:t>
              </a:r>
              <a:r>
                <a:rPr lang="en-US" altLang="zh-CN" sz="2000" dirty="0">
                  <a:latin typeface="微软雅黑" panose="020B0503020204020204" charset="-122"/>
                  <a:ea typeface="微软雅黑" panose="020B0503020204020204" charset="-122"/>
                </a:rPr>
                <a:t>Ω</a:t>
              </a:r>
              <a:r>
                <a:rPr lang="zh-CN" altLang="en-US" sz="2000" dirty="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indent="457200">
                <a:lnSpc>
                  <a:spcPct val="125000"/>
                </a:lnSpc>
                <a:spcBef>
                  <a:spcPts val="600"/>
                </a:spcBef>
              </a:pPr>
              <a:r>
                <a:rPr lang="zh-CN" altLang="en-US" dirty="0">
                  <a:latin typeface="微软雅黑" panose="020B0503020204020204" charset="-122"/>
                  <a:ea typeface="微软雅黑" panose="020B0503020204020204" charset="-122"/>
                </a:rPr>
                <a:t>电阻是描述物体阻碍电流通过能力的物理量。</a:t>
              </a:r>
              <a:endParaRPr lang="en-US" altLang="zh-CN" dirty="0">
                <a:latin typeface="微软雅黑" panose="020B0503020204020204" charset="-122"/>
                <a:ea typeface="微软雅黑" panose="020B0503020204020204" charset="-122"/>
              </a:endParaRPr>
            </a:p>
            <a:p>
              <a:pPr indent="457200">
                <a:lnSpc>
                  <a:spcPct val="125000"/>
                </a:lnSpc>
                <a:spcBef>
                  <a:spcPts val="600"/>
                </a:spcBef>
              </a:pPr>
              <a:endParaRPr lang="en-US" altLang="zh-CN" dirty="0">
                <a:latin typeface="微软雅黑" panose="020B0503020204020204" charset="-122"/>
                <a:ea typeface="微软雅黑" panose="020B0503020204020204" charset="-122"/>
              </a:endParaRPr>
            </a:p>
          </p:txBody>
        </p:sp>
      </p:grpSp>
      <p:grpSp>
        <p:nvGrpSpPr>
          <p:cNvPr id="2" name="组合 1">
            <a:extLst>
              <a:ext uri="{FF2B5EF4-FFF2-40B4-BE49-F238E27FC236}">
                <a16:creationId xmlns:a16="http://schemas.microsoft.com/office/drawing/2014/main" id="{ED594561-1CBD-D76D-2C31-1B9D71A3C432}"/>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9C564436-D297-25D9-473D-5B5969CD454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9A3F05F6-9AFD-162F-7991-A65029C43F4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5"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A8953107-15ED-3461-4C48-379A1DD1FB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93509" y="4313327"/>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8183325C-F3C4-1890-2150-0CAFCFAD333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1117914" y="4002273"/>
            <a:ext cx="3390888"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2201D10A-043B-A98A-C4EF-576719E9DC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77" b="22434"/>
          <a:stretch/>
        </p:blipFill>
        <p:spPr bwMode="auto">
          <a:xfrm>
            <a:off x="4502621" y="4000810"/>
            <a:ext cx="2859304" cy="132219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53B0AF43-A246-5DBA-90F1-408021C2EB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2699"/>
          <a:stretch/>
        </p:blipFill>
        <p:spPr bwMode="auto">
          <a:xfrm>
            <a:off x="7886881" y="3281871"/>
            <a:ext cx="3390888" cy="11472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如图为通电电路中一段导线内的电荷分布示意图. 表示带正电的原子核.表示带负电的自由电子．关于导线中电荷的定向移动方向.正确的是( )A．两种 ...">
            <a:extLst>
              <a:ext uri="{FF2B5EF4-FFF2-40B4-BE49-F238E27FC236}">
                <a16:creationId xmlns:a16="http://schemas.microsoft.com/office/drawing/2014/main" id="{9487598D-9FA8-629F-455F-C942B75C6B7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2434"/>
          <a:stretch/>
        </p:blipFill>
        <p:spPr bwMode="auto">
          <a:xfrm>
            <a:off x="7835679" y="1343531"/>
            <a:ext cx="3390888" cy="1322192"/>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E8A13C9D-A481-B717-00A4-87A706307B6F}"/>
              </a:ext>
            </a:extLst>
          </p:cNvPr>
          <p:cNvSpPr txBox="1"/>
          <p:nvPr/>
        </p:nvSpPr>
        <p:spPr>
          <a:xfrm>
            <a:off x="3113590" y="5356264"/>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细长的铁丝</a:t>
            </a:r>
          </a:p>
        </p:txBody>
      </p:sp>
      <p:sp>
        <p:nvSpPr>
          <p:cNvPr id="46" name="文本框 45">
            <a:extLst>
              <a:ext uri="{FF2B5EF4-FFF2-40B4-BE49-F238E27FC236}">
                <a16:creationId xmlns:a16="http://schemas.microsoft.com/office/drawing/2014/main" id="{1B7DFE7A-8B90-E005-DB04-A016952C83D9}"/>
              </a:ext>
            </a:extLst>
          </p:cNvPr>
          <p:cNvSpPr txBox="1"/>
          <p:nvPr/>
        </p:nvSpPr>
        <p:spPr>
          <a:xfrm>
            <a:off x="8740815" y="5618159"/>
            <a:ext cx="1886673" cy="400110"/>
          </a:xfrm>
          <a:prstGeom prst="rect">
            <a:avLst/>
          </a:prstGeom>
          <a:noFill/>
        </p:spPr>
        <p:txBody>
          <a:bodyPr wrap="square">
            <a:spAutoFit/>
          </a:bodyPr>
          <a:lstStyle/>
          <a:p>
            <a:pPr algn="ctr"/>
            <a:r>
              <a:rPr lang="zh-CN" altLang="en-US" sz="2000" dirty="0">
                <a:latin typeface="微软雅黑" panose="020B0503020204020204" charset="-122"/>
                <a:ea typeface="微软雅黑" panose="020B0503020204020204" charset="-122"/>
              </a:rPr>
              <a:t>短粗的铁丝</a:t>
            </a:r>
          </a:p>
        </p:txBody>
      </p:sp>
      <p:sp>
        <p:nvSpPr>
          <p:cNvPr id="47" name="文本框 46">
            <a:extLst>
              <a:ext uri="{FF2B5EF4-FFF2-40B4-BE49-F238E27FC236}">
                <a16:creationId xmlns:a16="http://schemas.microsoft.com/office/drawing/2014/main" id="{3EF0C038-BBA7-623D-A248-BD0551206D46}"/>
              </a:ext>
            </a:extLst>
          </p:cNvPr>
          <p:cNvSpPr txBox="1"/>
          <p:nvPr>
            <p:custDataLst>
              <p:tags r:id="rId2"/>
            </p:custDataLst>
          </p:nvPr>
        </p:nvSpPr>
        <p:spPr>
          <a:xfrm>
            <a:off x="1303337" y="2819636"/>
            <a:ext cx="4107915"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请思考：电子更容易穿过一根细长的铁丝还是一根短粗的铁丝？</a:t>
            </a:r>
          </a:p>
        </p:txBody>
      </p:sp>
      <p:cxnSp>
        <p:nvCxnSpPr>
          <p:cNvPr id="48" name="直接箭头连接符 47">
            <a:extLst>
              <a:ext uri="{FF2B5EF4-FFF2-40B4-BE49-F238E27FC236}">
                <a16:creationId xmlns:a16="http://schemas.microsoft.com/office/drawing/2014/main" id="{DD23B281-BC25-8CCB-A531-4C40642A7552}"/>
              </a:ext>
            </a:extLst>
          </p:cNvPr>
          <p:cNvCxnSpPr>
            <a:cxnSpLocks/>
          </p:cNvCxnSpPr>
          <p:nvPr/>
        </p:nvCxnSpPr>
        <p:spPr>
          <a:xfrm flipH="1">
            <a:off x="6749141" y="4313327"/>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F4728F64-9E58-F5FC-A8C3-F575D13E004B}"/>
              </a:ext>
            </a:extLst>
          </p:cNvPr>
          <p:cNvCxnSpPr>
            <a:cxnSpLocks/>
          </p:cNvCxnSpPr>
          <p:nvPr/>
        </p:nvCxnSpPr>
        <p:spPr>
          <a:xfrm flipH="1">
            <a:off x="10627488" y="4621401"/>
            <a:ext cx="407309" cy="0"/>
          </a:xfrm>
          <a:prstGeom prst="straightConnector1">
            <a:avLst/>
          </a:prstGeom>
          <a:ln w="508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14142990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6EB99-8945-6541-6792-4F3B36C27093}"/>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601AF62C-AB29-6666-052D-B491305101E7}"/>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402D4FF5-A36B-205D-5E70-9B5EC97BF215}"/>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FC9DF54E-A5EE-103F-9951-63C493F71E79}"/>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7E73847F-DA3F-E8CD-2EF3-A142C2BA687C}"/>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1CE39E40-1454-F67F-6574-6B472893D8B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69958FE-7912-23BB-CAA0-9806A59D554B}"/>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3DA9C60-5E1A-FD0C-BD2E-A4E93D9A9495}"/>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13" name="图片 12">
            <a:extLst>
              <a:ext uri="{FF2B5EF4-FFF2-40B4-BE49-F238E27FC236}">
                <a16:creationId xmlns:a16="http://schemas.microsoft.com/office/drawing/2014/main" id="{A684C4E1-DA5E-FB56-E57B-391FCEA52415}"/>
              </a:ext>
            </a:extLst>
          </p:cNvPr>
          <p:cNvPicPr>
            <a:picLocks noChangeAspect="1"/>
          </p:cNvPicPr>
          <p:nvPr/>
        </p:nvPicPr>
        <p:blipFill>
          <a:blip r:embed="rId5">
            <a:extLst>
              <a:ext uri="{28A0092B-C50C-407E-A947-70E740481C1C}">
                <a14:useLocalDpi xmlns:a14="http://schemas.microsoft.com/office/drawing/2010/main" val="0"/>
              </a:ext>
            </a:extLst>
          </a:blip>
          <a:srcRect t="15139" b="24834"/>
          <a:stretch/>
        </p:blipFill>
        <p:spPr>
          <a:xfrm>
            <a:off x="3062419" y="1332936"/>
            <a:ext cx="6337232" cy="4116705"/>
          </a:xfrm>
          <a:prstGeom prst="rect">
            <a:avLst/>
          </a:prstGeom>
        </p:spPr>
      </p:pic>
      <p:sp>
        <p:nvSpPr>
          <p:cNvPr id="14" name="矩形 13">
            <a:extLst>
              <a:ext uri="{FF2B5EF4-FFF2-40B4-BE49-F238E27FC236}">
                <a16:creationId xmlns:a16="http://schemas.microsoft.com/office/drawing/2014/main" id="{0E5144A8-7411-5B5D-8771-BF05F348A3F2}"/>
              </a:ext>
            </a:extLst>
          </p:cNvPr>
          <p:cNvSpPr/>
          <p:nvPr/>
        </p:nvSpPr>
        <p:spPr>
          <a:xfrm>
            <a:off x="3062419" y="2232153"/>
            <a:ext cx="1372421" cy="3217488"/>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9A579898-0E9E-FB07-5706-8C1C5392BDA2}"/>
              </a:ext>
            </a:extLst>
          </p:cNvPr>
          <p:cNvSpPr/>
          <p:nvPr/>
        </p:nvSpPr>
        <p:spPr>
          <a:xfrm>
            <a:off x="8198299" y="3154680"/>
            <a:ext cx="1201352" cy="146304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E544CFBC-C12B-0ED0-6455-4DE8A035CEE1}"/>
              </a:ext>
            </a:extLst>
          </p:cNvPr>
          <p:cNvSpPr txBox="1"/>
          <p:nvPr/>
        </p:nvSpPr>
        <p:spPr>
          <a:xfrm>
            <a:off x="483254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4" name="矩形 3">
            <a:extLst>
              <a:ext uri="{FF2B5EF4-FFF2-40B4-BE49-F238E27FC236}">
                <a16:creationId xmlns:a16="http://schemas.microsoft.com/office/drawing/2014/main" id="{C27DBA6F-DAD8-96BC-42E1-D93A10C1612D}"/>
              </a:ext>
            </a:extLst>
          </p:cNvPr>
          <p:cNvSpPr/>
          <p:nvPr/>
        </p:nvSpPr>
        <p:spPr>
          <a:xfrm>
            <a:off x="5738752" y="2232153"/>
            <a:ext cx="1622167" cy="578876"/>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10413F2F-3F6B-4A64-FD66-D1545300C55D}"/>
              </a:ext>
            </a:extLst>
          </p:cNvPr>
          <p:cNvSpPr/>
          <p:nvPr/>
        </p:nvSpPr>
        <p:spPr>
          <a:xfrm>
            <a:off x="4832541" y="4859401"/>
            <a:ext cx="1622167" cy="578876"/>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3D50F408-35CC-76DA-74AC-4965E258E5AA}"/>
              </a:ext>
            </a:extLst>
          </p:cNvPr>
          <p:cNvSpPr txBox="1"/>
          <p:nvPr/>
        </p:nvSpPr>
        <p:spPr>
          <a:xfrm>
            <a:off x="742183" y="3122755"/>
            <a:ext cx="1922535" cy="1736646"/>
          </a:xfrm>
          <a:prstGeom prst="roundRect">
            <a:avLst/>
          </a:prstGeom>
          <a:noFill/>
          <a:ln w="22225">
            <a:solidFill>
              <a:srgbClr val="C00000"/>
            </a:solidFill>
            <a:prstDash val="dash"/>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电源</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用电器</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闭合回路</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lgn="ctr">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适当的电压</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355302716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09975-197A-E40E-1EE1-C623432008B1}"/>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68BB545F-41E5-08F6-1FD2-B24987D629FA}"/>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03D89C31-1F19-C649-A7DF-DE396DA304CB}"/>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71788058-2B1A-A4D5-3211-BC652FCDBD66}"/>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9ED0E65C-D07C-86A1-3079-AE5A34280969}"/>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2DB0425F-605B-93B6-E571-F7F6F99AFA1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7DDC367F-24D5-BDFC-0EC9-7DE7DDA4204B}"/>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989B7071-4F4C-8A2B-57CF-D983F9B07942}"/>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11" name="图片 10">
            <a:extLst>
              <a:ext uri="{FF2B5EF4-FFF2-40B4-BE49-F238E27FC236}">
                <a16:creationId xmlns:a16="http://schemas.microsoft.com/office/drawing/2014/main" id="{4589A911-4EAE-D89A-C3DE-EA011EB4B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532" y="1236737"/>
            <a:ext cx="5628104" cy="4837747"/>
          </a:xfrm>
          <a:prstGeom prst="rect">
            <a:avLst/>
          </a:prstGeom>
        </p:spPr>
      </p:pic>
      <p:pic>
        <p:nvPicPr>
          <p:cNvPr id="15" name="图片 14">
            <a:extLst>
              <a:ext uri="{FF2B5EF4-FFF2-40B4-BE49-F238E27FC236}">
                <a16:creationId xmlns:a16="http://schemas.microsoft.com/office/drawing/2014/main" id="{5D44B46D-6D7B-4E9E-E979-F0460D7CAE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7366" y="1099979"/>
            <a:ext cx="5421412" cy="5111262"/>
          </a:xfrm>
          <a:prstGeom prst="rect">
            <a:avLst/>
          </a:prstGeom>
        </p:spPr>
      </p:pic>
    </p:spTree>
    <p:custDataLst>
      <p:tags r:id="rId1"/>
    </p:custDataLst>
    <p:extLst>
      <p:ext uri="{BB962C8B-B14F-4D97-AF65-F5344CB8AC3E}">
        <p14:creationId xmlns:p14="http://schemas.microsoft.com/office/powerpoint/2010/main" val="329834594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图片 11"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grpSp>
        <p:nvGrpSpPr>
          <p:cNvPr id="3" name="组合 2">
            <a:extLst>
              <a:ext uri="{FF2B5EF4-FFF2-40B4-BE49-F238E27FC236}">
                <a16:creationId xmlns:a16="http://schemas.microsoft.com/office/drawing/2014/main" id="{A61D418B-8F41-2968-7233-88FDD3556C9A}"/>
              </a:ext>
            </a:extLst>
          </p:cNvPr>
          <p:cNvGrpSpPr>
            <a:grpSpLocks noChangeAspect="1"/>
          </p:cNvGrpSpPr>
          <p:nvPr/>
        </p:nvGrpSpPr>
        <p:grpSpPr>
          <a:xfrm>
            <a:off x="4888117" y="2085375"/>
            <a:ext cx="2415766" cy="1199156"/>
            <a:chOff x="6515137" y="-1169675"/>
            <a:chExt cx="1558123" cy="773433"/>
          </a:xfrm>
          <a:solidFill>
            <a:srgbClr val="014589"/>
          </a:solidFill>
        </p:grpSpPr>
        <p:sp>
          <p:nvSpPr>
            <p:cNvPr id="5" name="任意多边形 18">
              <a:extLst>
                <a:ext uri="{FF2B5EF4-FFF2-40B4-BE49-F238E27FC236}">
                  <a16:creationId xmlns:a16="http://schemas.microsoft.com/office/drawing/2014/main" id="{65F65346-F5B7-5CB5-3092-A34D450385FD}"/>
                </a:ext>
              </a:extLst>
            </p:cNvPr>
            <p:cNvSpPr/>
            <p:nvPr>
              <p:custDataLst>
                <p:tags r:id="rId5"/>
              </p:custDataLst>
            </p:nvPr>
          </p:nvSpPr>
          <p:spPr>
            <a:xfrm>
              <a:off x="6515137"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3"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任意多边形 19">
              <a:extLst>
                <a:ext uri="{FF2B5EF4-FFF2-40B4-BE49-F238E27FC236}">
                  <a16:creationId xmlns:a16="http://schemas.microsoft.com/office/drawing/2014/main" id="{57AEA6F5-0D09-C301-CEA7-87F041E31AAD}"/>
                </a:ext>
              </a:extLst>
            </p:cNvPr>
            <p:cNvSpPr/>
            <p:nvPr>
              <p:custDataLst>
                <p:tags r:id="rId6"/>
              </p:custDataLst>
            </p:nvPr>
          </p:nvSpPr>
          <p:spPr>
            <a:xfrm>
              <a:off x="7336059" y="-1169675"/>
              <a:ext cx="737201" cy="773433"/>
            </a:xfrm>
            <a:custGeom>
              <a:avLst/>
              <a:gdLst/>
              <a:ahLst/>
              <a:cxnLst/>
              <a:rect l="l" t="t" r="r" b="b"/>
              <a:pathLst>
                <a:path w="737201" h="773433">
                  <a:moveTo>
                    <a:pt x="336642" y="0"/>
                  </a:moveTo>
                  <a:cubicBezTo>
                    <a:pt x="450271" y="330"/>
                    <a:pt x="540221" y="25878"/>
                    <a:pt x="606491" y="76642"/>
                  </a:cubicBezTo>
                  <a:cubicBezTo>
                    <a:pt x="672760" y="127406"/>
                    <a:pt x="706623" y="201405"/>
                    <a:pt x="708077" y="298638"/>
                  </a:cubicBezTo>
                  <a:cubicBezTo>
                    <a:pt x="708077" y="352900"/>
                    <a:pt x="693515" y="400406"/>
                    <a:pt x="664391" y="441156"/>
                  </a:cubicBezTo>
                  <a:cubicBezTo>
                    <a:pt x="635268" y="481906"/>
                    <a:pt x="591585" y="514079"/>
                    <a:pt x="533345" y="537676"/>
                  </a:cubicBezTo>
                  <a:lnTo>
                    <a:pt x="533345" y="544956"/>
                  </a:lnTo>
                  <a:cubicBezTo>
                    <a:pt x="594965" y="563120"/>
                    <a:pt x="645025" y="594135"/>
                    <a:pt x="683526" y="637999"/>
                  </a:cubicBezTo>
                  <a:cubicBezTo>
                    <a:pt x="702777" y="659931"/>
                    <a:pt x="717363" y="685126"/>
                    <a:pt x="727284" y="713584"/>
                  </a:cubicBezTo>
                  <a:lnTo>
                    <a:pt x="737201" y="773433"/>
                  </a:lnTo>
                  <a:lnTo>
                    <a:pt x="480437" y="773433"/>
                  </a:lnTo>
                  <a:lnTo>
                    <a:pt x="477651" y="747819"/>
                  </a:lnTo>
                  <a:cubicBezTo>
                    <a:pt x="474107" y="734478"/>
                    <a:pt x="468593" y="722272"/>
                    <a:pt x="461108" y="711200"/>
                  </a:cubicBezTo>
                  <a:cubicBezTo>
                    <a:pt x="446139" y="689055"/>
                    <a:pt x="418540" y="672096"/>
                    <a:pt x="378310" y="660322"/>
                  </a:cubicBezTo>
                  <a:cubicBezTo>
                    <a:pt x="338081" y="648547"/>
                    <a:pt x="280472" y="642606"/>
                    <a:pt x="205482" y="642498"/>
                  </a:cubicBezTo>
                  <a:lnTo>
                    <a:pt x="205482" y="460515"/>
                  </a:lnTo>
                  <a:cubicBezTo>
                    <a:pt x="296596" y="459937"/>
                    <a:pt x="360293" y="446873"/>
                    <a:pt x="396574" y="421321"/>
                  </a:cubicBezTo>
                  <a:cubicBezTo>
                    <a:pt x="432855" y="395770"/>
                    <a:pt x="450283" y="361195"/>
                    <a:pt x="448856" y="317596"/>
                  </a:cubicBezTo>
                  <a:cubicBezTo>
                    <a:pt x="448704" y="280257"/>
                    <a:pt x="438078" y="251758"/>
                    <a:pt x="416977" y="232100"/>
                  </a:cubicBezTo>
                  <a:cubicBezTo>
                    <a:pt x="395876" y="212443"/>
                    <a:pt x="365211" y="202538"/>
                    <a:pt x="324983" y="202386"/>
                  </a:cubicBezTo>
                  <a:cubicBezTo>
                    <a:pt x="289127" y="202599"/>
                    <a:pt x="255912" y="210559"/>
                    <a:pt x="225338" y="226267"/>
                  </a:cubicBezTo>
                  <a:cubicBezTo>
                    <a:pt x="194765" y="241975"/>
                    <a:pt x="163372" y="264154"/>
                    <a:pt x="131159" y="292805"/>
                  </a:cubicBezTo>
                  <a:lnTo>
                    <a:pt x="0" y="133953"/>
                  </a:lnTo>
                  <a:cubicBezTo>
                    <a:pt x="50004" y="91426"/>
                    <a:pt x="102650" y="58544"/>
                    <a:pt x="157937" y="35308"/>
                  </a:cubicBezTo>
                  <a:cubicBezTo>
                    <a:pt x="213224" y="12073"/>
                    <a:pt x="272793" y="303"/>
                    <a:pt x="336642"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id="{D220876A-AA50-11D6-128F-2F437D0063D9}"/>
              </a:ext>
            </a:extLst>
          </p:cNvPr>
          <p:cNvGrpSpPr/>
          <p:nvPr/>
        </p:nvGrpSpPr>
        <p:grpSpPr>
          <a:xfrm>
            <a:off x="4628148" y="3429248"/>
            <a:ext cx="2935705" cy="1230666"/>
            <a:chOff x="4615322" y="2848154"/>
            <a:chExt cx="2935705" cy="1230666"/>
          </a:xfrm>
        </p:grpSpPr>
        <p:cxnSp>
          <p:nvCxnSpPr>
            <p:cNvPr id="15" name="直接连接符 14">
              <a:extLst>
                <a:ext uri="{FF2B5EF4-FFF2-40B4-BE49-F238E27FC236}">
                  <a16:creationId xmlns:a16="http://schemas.microsoft.com/office/drawing/2014/main" id="{6FB2EDDF-5B5B-53C7-082B-5CECF457CC37}"/>
                </a:ext>
              </a:extLst>
            </p:cNvPr>
            <p:cNvCxnSpPr/>
            <p:nvPr>
              <p:custDataLst>
                <p:tags r:id="rId3"/>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B6D3844-63B5-F511-B41F-869C2067AE43}"/>
                </a:ext>
              </a:extLst>
            </p:cNvPr>
            <p:cNvCxnSpPr/>
            <p:nvPr>
              <p:custDataLst>
                <p:tags r:id="rId4"/>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622A1B0-3741-CACC-C285-97212531BC07}"/>
              </a:ext>
            </a:extLst>
          </p:cNvPr>
          <p:cNvGrpSpPr/>
          <p:nvPr/>
        </p:nvGrpSpPr>
        <p:grpSpPr>
          <a:xfrm>
            <a:off x="4628148" y="3429248"/>
            <a:ext cx="2935705" cy="1230666"/>
            <a:chOff x="4615322" y="2848154"/>
            <a:chExt cx="2935705" cy="1230666"/>
          </a:xfrm>
        </p:grpSpPr>
        <p:sp>
          <p:nvSpPr>
            <p:cNvPr id="21" name="文本框 20">
              <a:extLst>
                <a:ext uri="{FF2B5EF4-FFF2-40B4-BE49-F238E27FC236}">
                  <a16:creationId xmlns:a16="http://schemas.microsoft.com/office/drawing/2014/main" id="{D13B528D-375F-C4D6-DDF2-F367918B4E8E}"/>
                </a:ext>
              </a:extLst>
            </p:cNvPr>
            <p:cNvSpPr txBox="1"/>
            <p:nvPr/>
          </p:nvSpPr>
          <p:spPr>
            <a:xfrm>
              <a:off x="4836696" y="3140322"/>
              <a:ext cx="249299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kern="0" dirty="0">
                  <a:solidFill>
                    <a:srgbClr val="014589"/>
                  </a:solidFill>
                  <a:latin typeface="微软雅黑" panose="020B0503020204020204" charset="-122"/>
                  <a:ea typeface="微软雅黑" panose="020B0503020204020204" pitchFamily="34" charset="-122"/>
                </a:rPr>
                <a:t>串联与</a:t>
              </a:r>
              <a:r>
                <a:rPr kumimoji="0" lang="zh-CN" altLang="en-US" sz="3600" b="1" i="0" u="none" strike="noStrike" kern="0" cap="none" spc="0" normalizeH="0" baseline="0" noProof="0" dirty="0">
                  <a:ln>
                    <a:noFill/>
                  </a:ln>
                  <a:solidFill>
                    <a:srgbClr val="014589"/>
                  </a:solidFill>
                  <a:effectLst/>
                  <a:uLnTx/>
                  <a:uFillTx/>
                  <a:latin typeface="微软雅黑" panose="020B0503020204020204" charset="-122"/>
                  <a:ea typeface="微软雅黑" panose="020B0503020204020204" pitchFamily="34" charset="-122"/>
                  <a:cs typeface="+mn-cs"/>
                </a:rPr>
                <a:t>并联</a:t>
              </a:r>
            </a:p>
          </p:txBody>
        </p:sp>
        <p:cxnSp>
          <p:nvCxnSpPr>
            <p:cNvPr id="22" name="直接连接符 21">
              <a:extLst>
                <a:ext uri="{FF2B5EF4-FFF2-40B4-BE49-F238E27FC236}">
                  <a16:creationId xmlns:a16="http://schemas.microsoft.com/office/drawing/2014/main" id="{891CD18D-A55E-3857-9CE1-E195ECB49425}"/>
                </a:ext>
              </a:extLst>
            </p:cNvPr>
            <p:cNvCxnSpPr/>
            <p:nvPr>
              <p:custDataLst>
                <p:tags r:id="rId1"/>
              </p:custDataLst>
            </p:nvPr>
          </p:nvCxnSpPr>
          <p:spPr>
            <a:xfrm>
              <a:off x="4615322" y="2848154"/>
              <a:ext cx="2935705" cy="0"/>
            </a:xfrm>
            <a:prstGeom prst="line">
              <a:avLst/>
            </a:prstGeom>
            <a:noFill/>
            <a:ln w="28575" cap="flat" cmpd="sng" algn="ctr">
              <a:solidFill>
                <a:srgbClr val="003C83">
                  <a:shade val="50000"/>
                </a:srgbClr>
              </a:solidFill>
              <a:prstDash val="solid"/>
              <a:miter lim="800000"/>
            </a:ln>
            <a:effectLst/>
          </p:spPr>
        </p:cxnSp>
        <p:cxnSp>
          <p:nvCxnSpPr>
            <p:cNvPr id="23" name="直接连接符 22">
              <a:extLst>
                <a:ext uri="{FF2B5EF4-FFF2-40B4-BE49-F238E27FC236}">
                  <a16:creationId xmlns:a16="http://schemas.microsoft.com/office/drawing/2014/main" id="{D206F2BE-59F5-6021-4ADB-390D460415A0}"/>
                </a:ext>
              </a:extLst>
            </p:cNvPr>
            <p:cNvCxnSpPr/>
            <p:nvPr>
              <p:custDataLst>
                <p:tags r:id="rId2"/>
              </p:custDataLst>
            </p:nvPr>
          </p:nvCxnSpPr>
          <p:spPr>
            <a:xfrm>
              <a:off x="4615322" y="4078820"/>
              <a:ext cx="2935705" cy="0"/>
            </a:xfrm>
            <a:prstGeom prst="line">
              <a:avLst/>
            </a:prstGeom>
            <a:noFill/>
            <a:ln w="28575" cap="flat" cmpd="sng" algn="ctr">
              <a:solidFill>
                <a:srgbClr val="003C83">
                  <a:shade val="50000"/>
                </a:srgbClr>
              </a:solidFill>
              <a:prstDash val="solid"/>
              <a:miter lim="800000"/>
            </a:ln>
            <a:effectLst/>
          </p:spPr>
        </p:cxnSp>
      </p:grpSp>
    </p:spTree>
    <p:extLst>
      <p:ext uri="{BB962C8B-B14F-4D97-AF65-F5344CB8AC3E}">
        <p14:creationId xmlns:p14="http://schemas.microsoft.com/office/powerpoint/2010/main" val="2122217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EC1C5-B514-4F4F-5D1B-F501CEF6AAEE}"/>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553374A5-BE67-0A17-EAC6-037A7983339D}"/>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9ABBE406-348E-C153-D590-7A4FBA8A90C0}"/>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17895988-BA53-110F-72DA-DCEA74430566}"/>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C5C7F015-C6DA-D3A2-9848-88533283FADE}"/>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9CFF1BE9-4D86-F024-F51D-D1D77AFCF88B}"/>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59C248ED-381D-294A-0E94-523A48DFD797}"/>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C7886FF5-C6E4-A73D-9856-000C9442055A}"/>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C6613C21-8DA4-C3E3-8058-4AE8C0369BAF}"/>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84896259-ACF3-0788-BCEF-C04DD1010C5B}"/>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C77F1086-33B4-1633-8094-1FAE7603626D}"/>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2" name="Picture 10">
            <a:extLst>
              <a:ext uri="{FF2B5EF4-FFF2-40B4-BE49-F238E27FC236}">
                <a16:creationId xmlns:a16="http://schemas.microsoft.com/office/drawing/2014/main" id="{52DB944D-9CCD-C986-255B-0440F492B5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155" y="2946687"/>
            <a:ext cx="52768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3CCD6249-B410-43C9-6693-CCD388CCE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845" y="1987550"/>
            <a:ext cx="5276850" cy="3543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163749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2964-09EA-27C0-44F1-6CCA732FEF84}"/>
            </a:ext>
          </a:extLst>
        </p:cNvPr>
        <p:cNvGrpSpPr/>
        <p:nvPr/>
      </p:nvGrpSpPr>
      <p:grpSpPr>
        <a:xfrm>
          <a:off x="0" y="0"/>
          <a:ext cx="0" cy="0"/>
          <a:chOff x="0" y="0"/>
          <a:chExt cx="0" cy="0"/>
        </a:xfrm>
      </p:grpSpPr>
      <p:pic>
        <p:nvPicPr>
          <p:cNvPr id="73" name="图片 72" descr="复旦大学微电子学院芯创讲师团">
            <a:extLst>
              <a:ext uri="{FF2B5EF4-FFF2-40B4-BE49-F238E27FC236}">
                <a16:creationId xmlns:a16="http://schemas.microsoft.com/office/drawing/2014/main" id="{A2720339-55A1-3E62-56B4-89FB45A66CBB}"/>
              </a:ext>
            </a:extLst>
          </p:cNvPr>
          <p:cNvPicPr>
            <a:picLocks noChangeAspect="1"/>
          </p:cNvPicPr>
          <p:nvPr/>
        </p:nvPicPr>
        <p:blipFill>
          <a:blip r:embed="rId6">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78A65E9-73E4-8C02-5AF7-1C2E82145AEF}"/>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917657F-C43C-9534-4585-F936EEFE0387}"/>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DE7A0D2-2FF4-4980-EE7C-58A7DCFF5A23}"/>
                </a:ext>
              </a:extLst>
            </p:cNvPr>
            <p:cNvPicPr>
              <a:picLocks noChangeAspect="1"/>
            </p:cNvPicPr>
            <p:nvPr/>
          </p:nvPicPr>
          <p:blipFill>
            <a:blip r:embed="rId6">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859621C7-0F62-C772-0422-C2E2B9CE8506}"/>
              </a:ext>
            </a:extLst>
          </p:cNvPr>
          <p:cNvGrpSpPr/>
          <p:nvPr/>
        </p:nvGrpSpPr>
        <p:grpSpPr>
          <a:xfrm>
            <a:off x="730250" y="1085213"/>
            <a:ext cx="11052810" cy="1077243"/>
            <a:chOff x="1150" y="5311"/>
            <a:chExt cx="17406" cy="1734"/>
          </a:xfrm>
        </p:grpSpPr>
        <p:sp>
          <p:nvSpPr>
            <p:cNvPr id="13" name="矩形 12">
              <a:extLst>
                <a:ext uri="{FF2B5EF4-FFF2-40B4-BE49-F238E27FC236}">
                  <a16:creationId xmlns:a16="http://schemas.microsoft.com/office/drawing/2014/main" id="{AC55D869-5012-1B28-E319-C936C3267D62}"/>
                </a:ext>
              </a:extLst>
            </p:cNvPr>
            <p:cNvSpPr/>
            <p:nvPr>
              <p:custDataLst>
                <p:tags r:id="rId2"/>
              </p:custDataLst>
            </p:nvPr>
          </p:nvSpPr>
          <p:spPr>
            <a:xfrm>
              <a:off x="1150" y="5311"/>
              <a:ext cx="2775" cy="743"/>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欧姆定律</a:t>
              </a:r>
            </a:p>
          </p:txBody>
        </p:sp>
        <p:sp>
          <p:nvSpPr>
            <p:cNvPr id="14" name="矩形 13">
              <a:extLst>
                <a:ext uri="{FF2B5EF4-FFF2-40B4-BE49-F238E27FC236}">
                  <a16:creationId xmlns:a16="http://schemas.microsoft.com/office/drawing/2014/main" id="{FD7EA2AF-00C6-96C9-D680-AA9B58E3831C}"/>
                </a:ext>
              </a:extLst>
            </p:cNvPr>
            <p:cNvSpPr/>
            <p:nvPr>
              <p:custDataLst>
                <p:tags r:id="rId3"/>
              </p:custDataLst>
            </p:nvPr>
          </p:nvSpPr>
          <p:spPr>
            <a:xfrm>
              <a:off x="1510" y="6035"/>
              <a:ext cx="17046" cy="1010"/>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 U / R</a:t>
              </a:r>
              <a:r>
                <a:rPr lang="zh-CN" altLang="en-US" sz="2000" dirty="0">
                  <a:latin typeface="Times New Roman" panose="02020603050405020304" pitchFamily="18" charset="0"/>
                  <a:ea typeface="微软雅黑" panose="020B0503020204020204" charset="-122"/>
                  <a:cs typeface="Times New Roman" panose="02020603050405020304" pitchFamily="18" charset="0"/>
                </a:rPr>
                <a:t>。其中 </a:t>
              </a:r>
              <a:r>
                <a:rPr lang="en-US" altLang="zh-CN" sz="2000" dirty="0">
                  <a:latin typeface="Times New Roman" panose="02020603050405020304" pitchFamily="18" charset="0"/>
                  <a:ea typeface="微软雅黑" panose="020B0503020204020204" charset="-122"/>
                  <a:cs typeface="Times New Roman" panose="02020603050405020304" pitchFamily="18" charset="0"/>
                </a:rPr>
                <a:t>I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是电流，</a:t>
              </a:r>
              <a:r>
                <a:rPr lang="en-US" altLang="zh-CN" sz="2000" dirty="0">
                  <a:latin typeface="Times New Roman" panose="02020603050405020304" pitchFamily="18" charset="0"/>
                  <a:ea typeface="微软雅黑" panose="020B0503020204020204" charset="-122"/>
                  <a:cs typeface="Times New Roman" panose="02020603050405020304" pitchFamily="18" charset="0"/>
                </a:rPr>
                <a:t>U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是电压，</a:t>
              </a:r>
              <a:r>
                <a:rPr lang="en-US" altLang="zh-CN" sz="2000" dirty="0">
                  <a:latin typeface="Times New Roman" panose="02020603050405020304" pitchFamily="18" charset="0"/>
                  <a:ea typeface="微软雅黑" panose="020B0503020204020204" charset="-122"/>
                  <a:cs typeface="Times New Roman" panose="02020603050405020304" pitchFamily="18" charset="0"/>
                </a:rPr>
                <a:t>R </a:t>
              </a:r>
              <a:r>
                <a:rPr lang="zh-CN" altLang="en-US" sz="2000" dirty="0">
                  <a:latin typeface="Times New Roman" panose="02020603050405020304" pitchFamily="18" charset="0"/>
                  <a:ea typeface="微软雅黑" panose="020B0503020204020204" charset="-122"/>
                  <a:cs typeface="Times New Roman" panose="02020603050405020304" pitchFamily="18" charset="0"/>
                </a:rPr>
                <a:t>是电阻。</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3E361B04-119F-85FF-5D10-244A4F30D8A0}"/>
              </a:ext>
            </a:extLst>
          </p:cNvPr>
          <p:cNvGrpSpPr/>
          <p:nvPr/>
        </p:nvGrpSpPr>
        <p:grpSpPr>
          <a:xfrm>
            <a:off x="1245235" y="323215"/>
            <a:ext cx="1868355" cy="604520"/>
            <a:chOff x="716110" y="296170"/>
            <a:chExt cx="1868384" cy="604319"/>
          </a:xfrm>
        </p:grpSpPr>
        <p:sp>
          <p:nvSpPr>
            <p:cNvPr id="3" name="文本框 2">
              <a:extLst>
                <a:ext uri="{FF2B5EF4-FFF2-40B4-BE49-F238E27FC236}">
                  <a16:creationId xmlns:a16="http://schemas.microsoft.com/office/drawing/2014/main" id="{0BABBAB0-E0B3-39CB-D14E-91F238E7C891}"/>
                </a:ext>
              </a:extLst>
            </p:cNvPr>
            <p:cNvSpPr txBox="1"/>
            <p:nvPr/>
          </p:nvSpPr>
          <p:spPr>
            <a:xfrm>
              <a:off x="716110" y="296170"/>
              <a:ext cx="1868384"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电路入门</a:t>
              </a:r>
            </a:p>
          </p:txBody>
        </p:sp>
        <p:cxnSp>
          <p:nvCxnSpPr>
            <p:cNvPr id="4" name="直接连接符 3">
              <a:extLst>
                <a:ext uri="{FF2B5EF4-FFF2-40B4-BE49-F238E27FC236}">
                  <a16:creationId xmlns:a16="http://schemas.microsoft.com/office/drawing/2014/main" id="{302B8CA7-E13F-653D-11EB-FEF08ADD7CF8}"/>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3086" name="Picture 14">
            <a:extLst>
              <a:ext uri="{FF2B5EF4-FFF2-40B4-BE49-F238E27FC236}">
                <a16:creationId xmlns:a16="http://schemas.microsoft.com/office/drawing/2014/main" id="{5CE19B68-54D8-A146-5A36-39FBBC2EA2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2154061"/>
            <a:ext cx="5276850" cy="3390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18E443-1FFD-5376-53AC-B453B7D82B50}"/>
              </a:ext>
            </a:extLst>
          </p:cNvPr>
          <p:cNvSpPr txBox="1"/>
          <p:nvPr/>
        </p:nvSpPr>
        <p:spPr>
          <a:xfrm>
            <a:off x="2179412"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电阻</a:t>
            </a:r>
            <a:r>
              <a:rPr lang="en-US" altLang="zh-CN" dirty="0">
                <a:latin typeface="Times New Roman" panose="02020603050405020304" pitchFamily="18" charset="0"/>
                <a:ea typeface="微软雅黑" panose="020B0503020204020204" charset="-122"/>
                <a:cs typeface="Times New Roman" panose="02020603050405020304" pitchFamily="18" charset="0"/>
              </a:rPr>
              <a:t>R</a:t>
            </a:r>
            <a:r>
              <a:rPr lang="en-US" altLang="zh-CN" baseline="-25000" dirty="0">
                <a:latin typeface="Times New Roman" panose="02020603050405020304" pitchFamily="18" charset="0"/>
                <a:ea typeface="微软雅黑" panose="020B0503020204020204" charset="-122"/>
                <a:cs typeface="Times New Roman" panose="02020603050405020304" pitchFamily="18" charset="0"/>
              </a:rPr>
              <a:t>1</a:t>
            </a:r>
            <a:r>
              <a:rPr lang="zh-CN" altLang="en-US" dirty="0">
                <a:latin typeface="Times New Roman" panose="02020603050405020304" pitchFamily="18" charset="0"/>
                <a:ea typeface="微软雅黑" panose="020B0503020204020204" charset="-122"/>
                <a:cs typeface="Times New Roman" panose="02020603050405020304" pitchFamily="18" charset="0"/>
              </a:rPr>
              <a:t>被短接，电路</a:t>
            </a:r>
            <a:r>
              <a:rPr lang="zh-CN" altLang="en-US" sz="1800" dirty="0">
                <a:latin typeface="Times New Roman" panose="02020603050405020304" pitchFamily="18" charset="0"/>
                <a:ea typeface="微软雅黑" panose="020B0503020204020204" charset="-122"/>
                <a:cs typeface="Times New Roman" panose="02020603050405020304" pitchFamily="18" charset="0"/>
              </a:rPr>
              <a:t>短路</a:t>
            </a:r>
            <a:endParaRPr lang="zh-CN" altLang="en-US" dirty="0"/>
          </a:p>
        </p:txBody>
      </p:sp>
      <p:pic>
        <p:nvPicPr>
          <p:cNvPr id="5122" name="Picture 2">
            <a:extLst>
              <a:ext uri="{FF2B5EF4-FFF2-40B4-BE49-F238E27FC236}">
                <a16:creationId xmlns:a16="http://schemas.microsoft.com/office/drawing/2014/main" id="{6715BA65-16EC-12F3-D6BD-194DA1668E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380" y="2725561"/>
            <a:ext cx="5334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D367B3B-2455-2C8E-DFF5-35FED6533E30}"/>
              </a:ext>
            </a:extLst>
          </p:cNvPr>
          <p:cNvSpPr txBox="1"/>
          <p:nvPr/>
        </p:nvSpPr>
        <p:spPr>
          <a:xfrm>
            <a:off x="7561579" y="5643236"/>
            <a:ext cx="3150243" cy="369332"/>
          </a:xfrm>
          <a:prstGeom prst="rect">
            <a:avLst/>
          </a:prstGeom>
          <a:noFill/>
        </p:spPr>
        <p:txBody>
          <a:bodyPr wrap="square">
            <a:spAutoFit/>
          </a:bodyPr>
          <a:lstStyle/>
          <a:p>
            <a:pPr algn="ctr"/>
            <a:r>
              <a:rPr lang="zh-CN" altLang="en-US" dirty="0">
                <a:latin typeface="Times New Roman" panose="02020603050405020304" pitchFamily="18" charset="0"/>
                <a:ea typeface="微软雅黑" panose="020B0503020204020204" charset="-122"/>
                <a:cs typeface="Times New Roman" panose="02020603050405020304" pitchFamily="18" charset="0"/>
              </a:rPr>
              <a:t>电路断路</a:t>
            </a:r>
            <a:endParaRPr lang="zh-CN" altLang="en-US" dirty="0"/>
          </a:p>
        </p:txBody>
      </p:sp>
    </p:spTree>
    <p:custDataLst>
      <p:tags r:id="rId1"/>
    </p:custDataLst>
    <p:extLst>
      <p:ext uri="{BB962C8B-B14F-4D97-AF65-F5344CB8AC3E}">
        <p14:creationId xmlns:p14="http://schemas.microsoft.com/office/powerpoint/2010/main" val="411358532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a:grpSpLocks noChangeAspect="1"/>
          </p:cNvGrpSpPr>
          <p:nvPr/>
        </p:nvGrpSpPr>
        <p:grpSpPr>
          <a:xfrm>
            <a:off x="5029289" y="2069373"/>
            <a:ext cx="2133422" cy="1213323"/>
            <a:chOff x="1093391" y="-1169675"/>
            <a:chExt cx="1359950" cy="773433"/>
          </a:xfrm>
          <a:solidFill>
            <a:schemeClr val="accent4">
              <a:lumMod val="85000"/>
              <a:lumOff val="15000"/>
            </a:schemeClr>
          </a:solidFill>
        </p:grpSpPr>
        <p:sp>
          <p:nvSpPr>
            <p:cNvPr id="5" name="任意多边形 4"/>
            <p:cNvSpPr/>
            <p:nvPr>
              <p:custDataLst>
                <p:tags r:id="rId3"/>
              </p:custDataLst>
            </p:nvPr>
          </p:nvSpPr>
          <p:spPr>
            <a:xfrm>
              <a:off x="1093391" y="-1169675"/>
              <a:ext cx="767828" cy="773433"/>
            </a:xfrm>
            <a:custGeom>
              <a:avLst/>
              <a:gdLst/>
              <a:ahLst/>
              <a:cxnLst/>
              <a:rect l="l" t="t" r="r" b="b"/>
              <a:pathLst>
                <a:path w="767828" h="773433">
                  <a:moveTo>
                    <a:pt x="383185" y="0"/>
                  </a:moveTo>
                  <a:cubicBezTo>
                    <a:pt x="499322" y="52"/>
                    <a:pt x="592033" y="46540"/>
                    <a:pt x="661315" y="139464"/>
                  </a:cubicBezTo>
                  <a:cubicBezTo>
                    <a:pt x="730598" y="232388"/>
                    <a:pt x="766102" y="371436"/>
                    <a:pt x="767828" y="556608"/>
                  </a:cubicBezTo>
                  <a:cubicBezTo>
                    <a:pt x="767397" y="603342"/>
                    <a:pt x="764854" y="647227"/>
                    <a:pt x="760200" y="688263"/>
                  </a:cubicBezTo>
                  <a:lnTo>
                    <a:pt x="745112"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2F5EB0"/>
                </a:solidFill>
              </a:endParaRPr>
            </a:p>
          </p:txBody>
        </p:sp>
        <p:sp>
          <p:nvSpPr>
            <p:cNvPr id="6" name="任意多边形 5"/>
            <p:cNvSpPr/>
            <p:nvPr>
              <p:custDataLst>
                <p:tags r:id="rId4"/>
              </p:custDataLst>
            </p:nvPr>
          </p:nvSpPr>
          <p:spPr>
            <a:xfrm>
              <a:off x="1994465" y="-1149273"/>
              <a:ext cx="458876" cy="753031"/>
            </a:xfrm>
            <a:custGeom>
              <a:avLst/>
              <a:gdLst/>
              <a:ahLst/>
              <a:cxnLst/>
              <a:rect l="l" t="t" r="r" b="b"/>
              <a:pathLst>
                <a:path w="458876" h="753031">
                  <a:moveTo>
                    <a:pt x="268100" y="0"/>
                  </a:moveTo>
                  <a:lnTo>
                    <a:pt x="458876" y="0"/>
                  </a:lnTo>
                  <a:lnTo>
                    <a:pt x="458876" y="753031"/>
                  </a:lnTo>
                  <a:lnTo>
                    <a:pt x="199654" y="753031"/>
                  </a:lnTo>
                  <a:lnTo>
                    <a:pt x="199654" y="257765"/>
                  </a:lnTo>
                  <a:lnTo>
                    <a:pt x="0" y="257765"/>
                  </a:lnTo>
                  <a:lnTo>
                    <a:pt x="0" y="97571"/>
                  </a:lnTo>
                  <a:cubicBezTo>
                    <a:pt x="57444" y="86862"/>
                    <a:pt x="107234" y="73694"/>
                    <a:pt x="149370" y="58069"/>
                  </a:cubicBezTo>
                  <a:cubicBezTo>
                    <a:pt x="191506" y="42445"/>
                    <a:pt x="231083" y="23088"/>
                    <a:pt x="268100" y="0"/>
                  </a:cubicBezTo>
                  <a:close/>
                </a:path>
              </a:pathLst>
            </a:custGeom>
            <a:solidFill>
              <a:srgbClr val="014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2F5EB0"/>
                </a:solidFill>
              </a:endParaRPr>
            </a:p>
          </p:txBody>
        </p:sp>
      </p:grpSp>
      <p:grpSp>
        <p:nvGrpSpPr>
          <p:cNvPr id="7" name="组合 6"/>
          <p:cNvGrpSpPr/>
          <p:nvPr/>
        </p:nvGrpSpPr>
        <p:grpSpPr>
          <a:xfrm>
            <a:off x="4387846" y="3429248"/>
            <a:ext cx="3416320" cy="1230666"/>
            <a:chOff x="4375020" y="2848154"/>
            <a:chExt cx="3416320" cy="1230666"/>
          </a:xfrm>
        </p:grpSpPr>
        <p:sp>
          <p:nvSpPr>
            <p:cNvPr id="8" name="文本框 7"/>
            <p:cNvSpPr txBox="1"/>
            <p:nvPr/>
          </p:nvSpPr>
          <p:spPr>
            <a:xfrm>
              <a:off x="4375020" y="3140322"/>
              <a:ext cx="3416320" cy="646331"/>
            </a:xfrm>
            <a:prstGeom prst="rect">
              <a:avLst/>
            </a:prstGeom>
            <a:noFill/>
          </p:spPr>
          <p:txBody>
            <a:bodyPr wrap="none" rtlCol="0">
              <a:spAutoFit/>
            </a:bodyPr>
            <a:lstStyle/>
            <a:p>
              <a:pPr algn="ctr"/>
              <a:r>
                <a:rPr lang="zh-CN" altLang="en-US" sz="3600" b="1" dirty="0">
                  <a:solidFill>
                    <a:schemeClr val="bg2"/>
                  </a:solidFill>
                  <a:latin typeface="微软雅黑" panose="020B0503020204020204" charset="-122"/>
                  <a:ea typeface="微软雅黑" panose="020B0503020204020204" charset="-122"/>
                </a:rPr>
                <a:t>小灯泡电路制作</a:t>
              </a:r>
            </a:p>
          </p:txBody>
        </p:sp>
        <p:cxnSp>
          <p:nvCxnSpPr>
            <p:cNvPr id="10" name="直接连接符 9"/>
            <p:cNvCxnSpPr/>
            <p:nvPr>
              <p:custDataLst>
                <p:tags r:id="rId1"/>
              </p:custDataLst>
            </p:nvPr>
          </p:nvCxnSpPr>
          <p:spPr>
            <a:xfrm>
              <a:off x="4615322" y="2848154"/>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2"/>
              </p:custDataLst>
            </p:nvPr>
          </p:nvCxnSpPr>
          <p:spPr>
            <a:xfrm>
              <a:off x="4615322" y="4078820"/>
              <a:ext cx="293570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1" descr="图片包含 户外, 标牌&#10;&#10;自动生成的说明"/>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63268" r="-1"/>
          <a:stretch>
            <a:fillRect/>
          </a:stretch>
        </p:blipFill>
        <p:spPr>
          <a:xfrm>
            <a:off x="0" y="0"/>
            <a:ext cx="2514644" cy="6833630"/>
          </a:xfrm>
          <a:prstGeom prst="rect">
            <a:avLst/>
          </a:prstGeom>
        </p:spPr>
      </p:pic>
      <p:pic>
        <p:nvPicPr>
          <p:cNvPr id="13" name="图片 12" descr="图片包含 户外, 标牌&#10;&#10;自动生成的说明"/>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r="61722"/>
          <a:stretch>
            <a:fillRect/>
          </a:stretch>
        </p:blipFill>
        <p:spPr>
          <a:xfrm>
            <a:off x="9571538" y="12185"/>
            <a:ext cx="2620462" cy="68336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999E-342A-11AF-CC9F-94DE5FB94CA3}"/>
            </a:ext>
          </a:extLst>
        </p:cNvPr>
        <p:cNvGrpSpPr/>
        <p:nvPr/>
      </p:nvGrpSpPr>
      <p:grpSpPr>
        <a:xfrm>
          <a:off x="0" y="0"/>
          <a:ext cx="0" cy="0"/>
          <a:chOff x="0" y="0"/>
          <a:chExt cx="0" cy="0"/>
        </a:xfrm>
      </p:grpSpPr>
      <p:pic>
        <p:nvPicPr>
          <p:cNvPr id="1032" name="Picture 8">
            <a:extLst>
              <a:ext uri="{FF2B5EF4-FFF2-40B4-BE49-F238E27FC236}">
                <a16:creationId xmlns:a16="http://schemas.microsoft.com/office/drawing/2014/main" id="{01F550D6-744A-2B8F-C187-E9971FD0A6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068" y="1799792"/>
            <a:ext cx="5953125" cy="254317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C3669EF6-24CB-DA24-38E9-39D56A6D5444}"/>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4F672DCB-7B1F-4B15-025E-296E73D80B71}"/>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6417CC93-5737-D6C9-60FE-1954865FE0F0}"/>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65305CCD-B378-60C1-9462-170BC3C1028C}"/>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F3A90EC4-E87E-54ED-70E1-4CA1C0D9AD3D}"/>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C2C61F9A-2C5F-7081-4CF7-DF500A6E0AE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45E10D0D-C3C6-84C2-A175-EE978980821B}"/>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C0B9E532-26BD-AB34-B867-4B5999D068BA}"/>
              </a:ext>
            </a:extLst>
          </p:cNvPr>
          <p:cNvSpPr txBox="1"/>
          <p:nvPr/>
        </p:nvSpPr>
        <p:spPr>
          <a:xfrm>
            <a:off x="2886637" y="4473779"/>
            <a:ext cx="1649505"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电阻串联电路</a:t>
            </a:r>
            <a:endParaRPr lang="zh-CN" altLang="en-US" dirty="0"/>
          </a:p>
        </p:txBody>
      </p:sp>
      <p:sp>
        <p:nvSpPr>
          <p:cNvPr id="12" name="矩形 11">
            <a:extLst>
              <a:ext uri="{FF2B5EF4-FFF2-40B4-BE49-F238E27FC236}">
                <a16:creationId xmlns:a16="http://schemas.microsoft.com/office/drawing/2014/main" id="{02948BB9-2D51-8260-B7F3-82A89A982616}"/>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电阻串联</a:t>
            </a:r>
          </a:p>
        </p:txBody>
      </p:sp>
      <p:sp>
        <p:nvSpPr>
          <p:cNvPr id="14" name="文本框 13">
            <a:extLst>
              <a:ext uri="{FF2B5EF4-FFF2-40B4-BE49-F238E27FC236}">
                <a16:creationId xmlns:a16="http://schemas.microsoft.com/office/drawing/2014/main" id="{2B76668E-543F-BE9E-A27E-1B3E7CD1DBDF}"/>
              </a:ext>
            </a:extLst>
          </p:cNvPr>
          <p:cNvSpPr txBox="1"/>
          <p:nvPr>
            <p:custDataLst>
              <p:tags r:id="rId3"/>
            </p:custDataLst>
          </p:nvPr>
        </p:nvSpPr>
        <p:spPr>
          <a:xfrm>
            <a:off x="730250" y="5215025"/>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电阻串联，阻值相加，电阻值越串越大</a:t>
            </a:r>
          </a:p>
        </p:txBody>
      </p:sp>
      <p:pic>
        <p:nvPicPr>
          <p:cNvPr id="16" name="图片 15">
            <a:extLst>
              <a:ext uri="{FF2B5EF4-FFF2-40B4-BE49-F238E27FC236}">
                <a16:creationId xmlns:a16="http://schemas.microsoft.com/office/drawing/2014/main" id="{9B020ECA-E637-FD6F-3D8C-2266721E9ECF}"/>
              </a:ext>
            </a:extLst>
          </p:cNvPr>
          <p:cNvPicPr>
            <a:picLocks noChangeAspect="1"/>
          </p:cNvPicPr>
          <p:nvPr/>
        </p:nvPicPr>
        <p:blipFill>
          <a:blip r:embed="rId9"/>
          <a:stretch>
            <a:fillRect/>
          </a:stretch>
        </p:blipFill>
        <p:spPr>
          <a:xfrm>
            <a:off x="4160419" y="5382840"/>
            <a:ext cx="5992061" cy="495369"/>
          </a:xfrm>
          <a:prstGeom prst="rect">
            <a:avLst/>
          </a:prstGeom>
          <a:ln>
            <a:solidFill>
              <a:schemeClr val="tx1"/>
            </a:solidFill>
          </a:ln>
        </p:spPr>
      </p:pic>
      <p:sp>
        <p:nvSpPr>
          <p:cNvPr id="18" name="文本框 17">
            <a:extLst>
              <a:ext uri="{FF2B5EF4-FFF2-40B4-BE49-F238E27FC236}">
                <a16:creationId xmlns:a16="http://schemas.microsoft.com/office/drawing/2014/main" id="{4DC6B2E2-B398-D7B9-DE8E-4ABF032B2C03}"/>
              </a:ext>
            </a:extLst>
          </p:cNvPr>
          <p:cNvSpPr txBox="1"/>
          <p:nvPr>
            <p:custDataLst>
              <p:tags r:id="rId4"/>
            </p:custDataLst>
          </p:nvPr>
        </p:nvSpPr>
        <p:spPr>
          <a:xfrm>
            <a:off x="6840351" y="1441142"/>
            <a:ext cx="4867936"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U’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 IR + IR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2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9" name="文本框 18">
            <a:extLst>
              <a:ext uri="{FF2B5EF4-FFF2-40B4-BE49-F238E27FC236}">
                <a16:creationId xmlns:a16="http://schemas.microsoft.com/office/drawing/2014/main" id="{F369AD97-A8C5-56E7-16F3-B61642D8C7FE}"/>
              </a:ext>
            </a:extLst>
          </p:cNvPr>
          <p:cNvSpPr txBox="1"/>
          <p:nvPr/>
        </p:nvSpPr>
        <p:spPr>
          <a:xfrm>
            <a:off x="263566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20" name="文本框 19">
            <a:extLst>
              <a:ext uri="{FF2B5EF4-FFF2-40B4-BE49-F238E27FC236}">
                <a16:creationId xmlns:a16="http://schemas.microsoft.com/office/drawing/2014/main" id="{4D59461F-A8F0-0EE1-16FE-4FD0D08BE41F}"/>
              </a:ext>
            </a:extLst>
          </p:cNvPr>
          <p:cNvSpPr txBox="1"/>
          <p:nvPr/>
        </p:nvSpPr>
        <p:spPr>
          <a:xfrm>
            <a:off x="3269254" y="191282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2" name="文本框 21">
            <a:extLst>
              <a:ext uri="{FF2B5EF4-FFF2-40B4-BE49-F238E27FC236}">
                <a16:creationId xmlns:a16="http://schemas.microsoft.com/office/drawing/2014/main" id="{162ACC6E-B752-22E3-3578-E8DD1F3E8E65}"/>
              </a:ext>
            </a:extLst>
          </p:cNvPr>
          <p:cNvSpPr txBox="1"/>
          <p:nvPr/>
        </p:nvSpPr>
        <p:spPr>
          <a:xfrm>
            <a:off x="4699787" y="192577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3" name="文本框 22">
            <a:extLst>
              <a:ext uri="{FF2B5EF4-FFF2-40B4-BE49-F238E27FC236}">
                <a16:creationId xmlns:a16="http://schemas.microsoft.com/office/drawing/2014/main" id="{9D1CF895-BBFA-9ACD-A1B3-F25116593117}"/>
              </a:ext>
            </a:extLst>
          </p:cNvPr>
          <p:cNvSpPr txBox="1"/>
          <p:nvPr/>
        </p:nvSpPr>
        <p:spPr>
          <a:xfrm>
            <a:off x="1838721" y="1903296"/>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27" name="文本框 26">
            <a:extLst>
              <a:ext uri="{FF2B5EF4-FFF2-40B4-BE49-F238E27FC236}">
                <a16:creationId xmlns:a16="http://schemas.microsoft.com/office/drawing/2014/main" id="{445B1C0E-3D26-A433-E73C-83DE0FEC1615}"/>
              </a:ext>
            </a:extLst>
          </p:cNvPr>
          <p:cNvSpPr txBox="1"/>
          <p:nvPr/>
        </p:nvSpPr>
        <p:spPr>
          <a:xfrm>
            <a:off x="3970475" y="210563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1034" name="Picture 10">
            <a:extLst>
              <a:ext uri="{FF2B5EF4-FFF2-40B4-BE49-F238E27FC236}">
                <a16:creationId xmlns:a16="http://schemas.microsoft.com/office/drawing/2014/main" id="{6914CE7A-F9EA-B0FD-59EE-945EC8C7DD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66E73520-BDD3-9A72-0ECF-1D3381C596F5}"/>
              </a:ext>
            </a:extLst>
          </p:cNvPr>
          <p:cNvSpPr/>
          <p:nvPr/>
        </p:nvSpPr>
        <p:spPr>
          <a:xfrm>
            <a:off x="2290958" y="1714009"/>
            <a:ext cx="2505521" cy="995933"/>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2830D863-F540-7BCA-D9FE-53C8946E37A3}"/>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30" name="文本框 29">
            <a:extLst>
              <a:ext uri="{FF2B5EF4-FFF2-40B4-BE49-F238E27FC236}">
                <a16:creationId xmlns:a16="http://schemas.microsoft.com/office/drawing/2014/main" id="{FD615EEF-0B6D-DB8B-FBD4-082F18E134C7}"/>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32" name="矩形 31">
            <a:extLst>
              <a:ext uri="{FF2B5EF4-FFF2-40B4-BE49-F238E27FC236}">
                <a16:creationId xmlns:a16="http://schemas.microsoft.com/office/drawing/2014/main" id="{A7D8D191-D5CE-210E-7715-181FD5CD9C6A}"/>
              </a:ext>
            </a:extLst>
          </p:cNvPr>
          <p:cNvSpPr/>
          <p:nvPr/>
        </p:nvSpPr>
        <p:spPr>
          <a:xfrm>
            <a:off x="5106932" y="388271"/>
            <a:ext cx="2049518" cy="87846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3" name="箭头: 左右 32">
            <a:extLst>
              <a:ext uri="{FF2B5EF4-FFF2-40B4-BE49-F238E27FC236}">
                <a16:creationId xmlns:a16="http://schemas.microsoft.com/office/drawing/2014/main" id="{558D75B9-A502-6302-57F5-E66CB005654C}"/>
              </a:ext>
            </a:extLst>
          </p:cNvPr>
          <p:cNvSpPr/>
          <p:nvPr/>
        </p:nvSpPr>
        <p:spPr>
          <a:xfrm rot="20294603">
            <a:off x="3873883" y="1032570"/>
            <a:ext cx="1155050" cy="484632"/>
          </a:xfrm>
          <a:prstGeom prst="leftRightArrow">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60773187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F9D97-2BCF-C479-4282-1F852E20ADC3}"/>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3CF9E11E-6425-CB89-319C-58CF284F71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250" y="1432609"/>
            <a:ext cx="5572125" cy="333375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0B88900E-C010-A077-D2B9-77EEC33F6063}"/>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2553C169-14B7-29C0-180D-118006465EC4}"/>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661DE4AD-64DA-B2AC-1634-212615EBA2B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01820F3-2E74-A371-B885-8B6C74447873}"/>
              </a:ext>
            </a:extLst>
          </p:cNvPr>
          <p:cNvPicPr>
            <a:picLocks noChangeAspect="1"/>
          </p:cNvPicPr>
          <p:nvPr/>
        </p:nvPicPr>
        <p:blipFill>
          <a:blip r:embed="rId8">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08FDCD9D-4546-06D6-3195-7E6DA6B72C02}"/>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50405853-3EE4-A10A-464A-8BB013C8E6FA}"/>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AFF38DC-4FF4-7B5B-0280-07306E5AEE96}"/>
                </a:ext>
              </a:extLst>
            </p:cNvPr>
            <p:cNvPicPr>
              <a:picLocks noChangeAspect="1"/>
            </p:cNvPicPr>
            <p:nvPr/>
          </p:nvPicPr>
          <p:blipFill>
            <a:blip r:embed="rId8">
              <a:alphaModFix amt="80000"/>
              <a:lum bright="100000"/>
            </a:blip>
            <a:srcRect t="63900" b="21773"/>
            <a:stretch>
              <a:fillRect/>
            </a:stretch>
          </p:blipFill>
          <p:spPr>
            <a:xfrm>
              <a:off x="7911" y="10129"/>
              <a:ext cx="3359" cy="617"/>
            </a:xfrm>
            <a:prstGeom prst="rect">
              <a:avLst/>
            </a:prstGeom>
          </p:spPr>
        </p:pic>
      </p:grpSp>
      <p:sp>
        <p:nvSpPr>
          <p:cNvPr id="10" name="文本框 9">
            <a:extLst>
              <a:ext uri="{FF2B5EF4-FFF2-40B4-BE49-F238E27FC236}">
                <a16:creationId xmlns:a16="http://schemas.microsoft.com/office/drawing/2014/main" id="{BB381E83-D195-E7A3-9E4A-E80DCD479F89}"/>
              </a:ext>
            </a:extLst>
          </p:cNvPr>
          <p:cNvSpPr txBox="1"/>
          <p:nvPr/>
        </p:nvSpPr>
        <p:spPr>
          <a:xfrm>
            <a:off x="1996376" y="4850953"/>
            <a:ext cx="2796987" cy="369332"/>
          </a:xfrm>
          <a:prstGeom prst="rect">
            <a:avLst/>
          </a:prstGeom>
          <a:noFill/>
        </p:spPr>
        <p:txBody>
          <a:bodyPr wrap="square">
            <a:spAutoFit/>
          </a:bodyPr>
          <a:lstStyle/>
          <a:p>
            <a:pPr algn="ctr"/>
            <a:r>
              <a:rPr lang="zh-CN" altLang="en-US" sz="1800" b="1" dirty="0">
                <a:solidFill>
                  <a:schemeClr val="tx1">
                    <a:lumMod val="65000"/>
                    <a:lumOff val="35000"/>
                  </a:schemeClr>
                </a:solidFill>
                <a:latin typeface="微软雅黑" panose="020B0503020204020204" charset="-122"/>
                <a:ea typeface="微软雅黑" panose="020B0503020204020204" charset="-122"/>
              </a:rPr>
              <a:t>电阻并联电路</a:t>
            </a:r>
            <a:endParaRPr lang="zh-CN" altLang="en-US" dirty="0"/>
          </a:p>
        </p:txBody>
      </p:sp>
      <p:sp>
        <p:nvSpPr>
          <p:cNvPr id="2" name="矩形 1">
            <a:extLst>
              <a:ext uri="{FF2B5EF4-FFF2-40B4-BE49-F238E27FC236}">
                <a16:creationId xmlns:a16="http://schemas.microsoft.com/office/drawing/2014/main" id="{9AEDE20F-08D9-EB6F-8C6E-A4AA7F40E5F2}"/>
              </a:ext>
            </a:extLst>
          </p:cNvPr>
          <p:cNvSpPr/>
          <p:nvPr>
            <p:custDataLst>
              <p:tags r:id="rId2"/>
            </p:custDataLst>
          </p:nvPr>
        </p:nvSpPr>
        <p:spPr>
          <a:xfrm>
            <a:off x="730250" y="1210310"/>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电阻并联</a:t>
            </a:r>
          </a:p>
        </p:txBody>
      </p:sp>
      <p:sp>
        <p:nvSpPr>
          <p:cNvPr id="4" name="文本框 3">
            <a:extLst>
              <a:ext uri="{FF2B5EF4-FFF2-40B4-BE49-F238E27FC236}">
                <a16:creationId xmlns:a16="http://schemas.microsoft.com/office/drawing/2014/main" id="{474C6238-F3C7-A79A-B3DC-748F6FD6B2BC}"/>
              </a:ext>
            </a:extLst>
          </p:cNvPr>
          <p:cNvSpPr txBox="1"/>
          <p:nvPr>
            <p:custDataLst>
              <p:tags r:id="rId3"/>
            </p:custDataLst>
          </p:nvPr>
        </p:nvSpPr>
        <p:spPr>
          <a:xfrm>
            <a:off x="1303602" y="5434901"/>
            <a:ext cx="3301176" cy="830997"/>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电阻并联，阻值减小，电阻值越并越小</a:t>
            </a:r>
          </a:p>
        </p:txBody>
      </p:sp>
      <p:pic>
        <p:nvPicPr>
          <p:cNvPr id="8" name="图片 7">
            <a:extLst>
              <a:ext uri="{FF2B5EF4-FFF2-40B4-BE49-F238E27FC236}">
                <a16:creationId xmlns:a16="http://schemas.microsoft.com/office/drawing/2014/main" id="{76DD8C4B-3A61-E52C-FB34-221AC711870C}"/>
              </a:ext>
            </a:extLst>
          </p:cNvPr>
          <p:cNvPicPr>
            <a:picLocks noChangeAspect="1"/>
          </p:cNvPicPr>
          <p:nvPr/>
        </p:nvPicPr>
        <p:blipFill>
          <a:blip r:embed="rId9"/>
          <a:stretch>
            <a:fillRect/>
          </a:stretch>
        </p:blipFill>
        <p:spPr>
          <a:xfrm>
            <a:off x="4676270" y="5405552"/>
            <a:ext cx="6054484" cy="883806"/>
          </a:xfrm>
          <a:prstGeom prst="rect">
            <a:avLst/>
          </a:prstGeom>
          <a:ln>
            <a:solidFill>
              <a:schemeClr val="tx1"/>
            </a:solidFill>
          </a:ln>
        </p:spPr>
      </p:pic>
      <p:sp>
        <p:nvSpPr>
          <p:cNvPr id="11" name="文本框 10">
            <a:extLst>
              <a:ext uri="{FF2B5EF4-FFF2-40B4-BE49-F238E27FC236}">
                <a16:creationId xmlns:a16="http://schemas.microsoft.com/office/drawing/2014/main" id="{A18F58C7-7179-C73D-6E0A-840178472E30}"/>
              </a:ext>
            </a:extLst>
          </p:cNvPr>
          <p:cNvSpPr txBox="1"/>
          <p:nvPr>
            <p:custDataLst>
              <p:tags r:id="rId4"/>
            </p:custDataLst>
          </p:nvPr>
        </p:nvSpPr>
        <p:spPr>
          <a:xfrm>
            <a:off x="6810702" y="1504659"/>
            <a:ext cx="4727671" cy="3439239"/>
          </a:xfrm>
          <a:prstGeom prst="roundRect">
            <a:avLst/>
          </a:prstGeom>
          <a:noFill/>
          <a:ln w="22225">
            <a:solidFill>
              <a:srgbClr val="C00000"/>
            </a:solidFill>
            <a:prstDash val="dash"/>
          </a:ln>
        </p:spPr>
        <p:txBody>
          <a:bodyPr wrap="square" rtlCol="0" anchor="ctr" anchorCtr="0">
            <a:spAutoFit/>
          </a:bodyPr>
          <a:lstStyle/>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①</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 </a:t>
            </a:r>
            <a:r>
              <a:rPr lang="en-US" altLang="zh-CN" sz="2800" b="1" dirty="0">
                <a:solidFill>
                  <a:srgbClr val="C00000"/>
                </a:solidFill>
                <a:latin typeface="Times New Roman" panose="02020603050405020304" pitchFamily="18" charset="0"/>
                <a:cs typeface="Times New Roman" panose="02020603050405020304" pitchFamily="18" charset="0"/>
                <a:sym typeface="+mn-ea"/>
              </a:rPr>
              <a:t>=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 / R</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②</a:t>
            </a:r>
            <a:r>
              <a:rPr lang="en-US" altLang="zh-CN" sz="2800" b="1" dirty="0">
                <a:solidFill>
                  <a:srgbClr val="C00000"/>
                </a:solidFill>
                <a:latin typeface="Times New Roman" panose="02020603050405020304" pitchFamily="18" charset="0"/>
                <a:cs typeface="Times New Roman" panose="02020603050405020304" pitchFamily="18" charset="0"/>
                <a:sym typeface="+mn-ea"/>
              </a:rPr>
              <a:t>I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2U / R</a:t>
            </a: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③</a:t>
            </a: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a:t>
            </a:r>
            <a:endParaRPr lang="en-US" altLang="zh-CN" sz="2800" b="1" dirty="0">
              <a:solidFill>
                <a:srgbClr val="C00000"/>
              </a:solidFill>
              <a:latin typeface="Times New Roman" panose="02020603050405020304" pitchFamily="18" charset="0"/>
              <a:cs typeface="Times New Roman" panose="02020603050405020304" pitchFamily="18" charset="0"/>
              <a:sym typeface="+mn-ea"/>
            </a:endParaRPr>
          </a:p>
          <a:p>
            <a:pPr lvl="0">
              <a:buClrTx/>
              <a:buSzTx/>
              <a:buFontTx/>
            </a:pPr>
            <a:r>
              <a:rPr lang="zh-CN" altLang="en-US" sz="2800" b="1" dirty="0">
                <a:solidFill>
                  <a:srgbClr val="C00000"/>
                </a:solidFill>
                <a:latin typeface="Times New Roman" panose="02020603050405020304" pitchFamily="18" charset="0"/>
                <a:cs typeface="Times New Roman" panose="02020603050405020304" pitchFamily="18" charset="0"/>
                <a:sym typeface="+mn-ea"/>
              </a:rPr>
              <a:t>④</a:t>
            </a: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I </a:t>
            </a:r>
          </a:p>
          <a:p>
            <a:r>
              <a:rPr lang="en-US" altLang="zh-CN" sz="2800" b="1" dirty="0">
                <a:solidFill>
                  <a:srgbClr val="C00000"/>
                </a:solidFill>
                <a:latin typeface="Times New Roman" panose="02020603050405020304" pitchFamily="18" charset="0"/>
                <a:cs typeface="Times New Roman" panose="02020603050405020304" pitchFamily="18" charset="0"/>
                <a:sym typeface="+mn-ea"/>
              </a:rPr>
              <a:t>         = U’</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  (</a:t>
            </a:r>
            <a:r>
              <a:rPr lang="zh-CN" altLang="en-US" sz="2800" b="1" dirty="0">
                <a:solidFill>
                  <a:srgbClr val="C00000"/>
                </a:solidFill>
                <a:latin typeface="Times New Roman" panose="02020603050405020304" pitchFamily="18" charset="0"/>
                <a:cs typeface="Times New Roman" panose="02020603050405020304" pitchFamily="18" charset="0"/>
                <a:sym typeface="+mn-ea"/>
              </a:rPr>
              <a:t> </a:t>
            </a:r>
            <a:r>
              <a:rPr lang="en-US" altLang="zh-CN" sz="2800" b="1" dirty="0">
                <a:solidFill>
                  <a:srgbClr val="C00000"/>
                </a:solidFill>
                <a:latin typeface="Times New Roman" panose="02020603050405020304" pitchFamily="18" charset="0"/>
                <a:cs typeface="Times New Roman" panose="02020603050405020304" pitchFamily="18" charset="0"/>
                <a:sym typeface="+mn-ea"/>
              </a:rPr>
              <a:t>2U / R )</a:t>
            </a:r>
          </a:p>
          <a:p>
            <a:pPr lvl="0">
              <a:buClrTx/>
              <a:buSzTx/>
              <a:buFontTx/>
            </a:pPr>
            <a:r>
              <a:rPr lang="en-US" altLang="zh-CN" sz="2800" b="1" dirty="0">
                <a:solidFill>
                  <a:srgbClr val="C00000"/>
                </a:solidFill>
                <a:latin typeface="Times New Roman" panose="02020603050405020304" pitchFamily="18" charset="0"/>
                <a:cs typeface="Times New Roman" panose="02020603050405020304" pitchFamily="18" charset="0"/>
                <a:sym typeface="+mn-ea"/>
              </a:rPr>
              <a:t>         = 0.5 R</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a:extLst>
              <a:ext uri="{FF2B5EF4-FFF2-40B4-BE49-F238E27FC236}">
                <a16:creationId xmlns:a16="http://schemas.microsoft.com/office/drawing/2014/main" id="{F477E91E-306D-4337-8AA5-4A64B3D45D6C}"/>
              </a:ext>
            </a:extLst>
          </p:cNvPr>
          <p:cNvSpPr txBox="1"/>
          <p:nvPr/>
        </p:nvSpPr>
        <p:spPr>
          <a:xfrm>
            <a:off x="3095258" y="197182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3" name="文本框 12">
            <a:extLst>
              <a:ext uri="{FF2B5EF4-FFF2-40B4-BE49-F238E27FC236}">
                <a16:creationId xmlns:a16="http://schemas.microsoft.com/office/drawing/2014/main" id="{26E3DE85-F6C2-49DC-1519-EEE57EDCB2AC}"/>
              </a:ext>
            </a:extLst>
          </p:cNvPr>
          <p:cNvSpPr txBox="1"/>
          <p:nvPr/>
        </p:nvSpPr>
        <p:spPr>
          <a:xfrm>
            <a:off x="2406039" y="2837874"/>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sp>
        <p:nvSpPr>
          <p:cNvPr id="14" name="文本框 13">
            <a:extLst>
              <a:ext uri="{FF2B5EF4-FFF2-40B4-BE49-F238E27FC236}">
                <a16:creationId xmlns:a16="http://schemas.microsoft.com/office/drawing/2014/main" id="{8F849B38-2FDC-0F10-0399-A92DF97C7474}"/>
              </a:ext>
            </a:extLst>
          </p:cNvPr>
          <p:cNvSpPr txBox="1"/>
          <p:nvPr/>
        </p:nvSpPr>
        <p:spPr>
          <a:xfrm>
            <a:off x="1415911" y="3077832"/>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5" name="文本框 14">
            <a:extLst>
              <a:ext uri="{FF2B5EF4-FFF2-40B4-BE49-F238E27FC236}">
                <a16:creationId xmlns:a16="http://schemas.microsoft.com/office/drawing/2014/main" id="{364A87CC-407C-4267-6F5F-BB7A3887E607}"/>
              </a:ext>
            </a:extLst>
          </p:cNvPr>
          <p:cNvSpPr txBox="1"/>
          <p:nvPr/>
        </p:nvSpPr>
        <p:spPr>
          <a:xfrm>
            <a:off x="4733252" y="303988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endParaRPr lang="zh-CN" altLang="en-US" sz="2800" baseline="-25000" dirty="0"/>
          </a:p>
        </p:txBody>
      </p:sp>
      <p:sp>
        <p:nvSpPr>
          <p:cNvPr id="16" name="文本框 15">
            <a:extLst>
              <a:ext uri="{FF2B5EF4-FFF2-40B4-BE49-F238E27FC236}">
                <a16:creationId xmlns:a16="http://schemas.microsoft.com/office/drawing/2014/main" id="{882E7DB7-D6D9-570B-1373-04D33341F592}"/>
              </a:ext>
            </a:extLst>
          </p:cNvPr>
          <p:cNvSpPr txBox="1"/>
          <p:nvPr/>
        </p:nvSpPr>
        <p:spPr>
          <a:xfrm>
            <a:off x="2373725" y="1759039"/>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I</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1</a:t>
            </a:r>
            <a:endParaRPr lang="zh-CN" altLang="en-US" sz="2800" baseline="-25000" dirty="0"/>
          </a:p>
        </p:txBody>
      </p:sp>
      <p:sp>
        <p:nvSpPr>
          <p:cNvPr id="18" name="文本框 17">
            <a:extLst>
              <a:ext uri="{FF2B5EF4-FFF2-40B4-BE49-F238E27FC236}">
                <a16:creationId xmlns:a16="http://schemas.microsoft.com/office/drawing/2014/main" id="{D686AB38-7BE8-F991-88F8-92D8A2C60E50}"/>
              </a:ext>
            </a:extLst>
          </p:cNvPr>
          <p:cNvSpPr txBox="1"/>
          <p:nvPr/>
        </p:nvSpPr>
        <p:spPr>
          <a:xfrm>
            <a:off x="3120967" y="2562597"/>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r>
              <a:rPr lang="en-US" altLang="zh-CN" sz="2800" b="1" baseline="-25000" dirty="0">
                <a:solidFill>
                  <a:srgbClr val="C00000"/>
                </a:solidFill>
                <a:latin typeface="Times New Roman" panose="02020603050405020304" pitchFamily="18" charset="0"/>
                <a:cs typeface="Times New Roman" panose="02020603050405020304" pitchFamily="18" charset="0"/>
                <a:sym typeface="+mn-ea"/>
              </a:rPr>
              <a:t>2</a:t>
            </a:r>
            <a:endParaRPr lang="zh-CN" altLang="en-US" sz="2800" baseline="-25000" dirty="0"/>
          </a:p>
        </p:txBody>
      </p:sp>
      <p:pic>
        <p:nvPicPr>
          <p:cNvPr id="20" name="Picture 10">
            <a:extLst>
              <a:ext uri="{FF2B5EF4-FFF2-40B4-BE49-F238E27FC236}">
                <a16:creationId xmlns:a16="http://schemas.microsoft.com/office/drawing/2014/main" id="{7837546F-4BF7-9567-5B2C-42FAFA28F5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27" y="791926"/>
            <a:ext cx="1724025" cy="40005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AF717C8-8319-8825-ADC6-12AC47A67EA2}"/>
              </a:ext>
            </a:extLst>
          </p:cNvPr>
          <p:cNvSpPr txBox="1"/>
          <p:nvPr/>
        </p:nvSpPr>
        <p:spPr>
          <a:xfrm>
            <a:off x="5835906" y="324693"/>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R’</a:t>
            </a:r>
            <a:endParaRPr lang="zh-CN" altLang="en-US" sz="2800" baseline="-25000" dirty="0"/>
          </a:p>
        </p:txBody>
      </p:sp>
      <p:sp>
        <p:nvSpPr>
          <p:cNvPr id="22" name="文本框 21">
            <a:extLst>
              <a:ext uri="{FF2B5EF4-FFF2-40B4-BE49-F238E27FC236}">
                <a16:creationId xmlns:a16="http://schemas.microsoft.com/office/drawing/2014/main" id="{E270BD01-7DC0-882E-9313-9E3A3A892D3F}"/>
              </a:ext>
            </a:extLst>
          </p:cNvPr>
          <p:cNvSpPr txBox="1"/>
          <p:nvPr/>
        </p:nvSpPr>
        <p:spPr>
          <a:xfrm>
            <a:off x="5900982" y="730341"/>
            <a:ext cx="580465" cy="523220"/>
          </a:xfrm>
          <a:prstGeom prst="rect">
            <a:avLst/>
          </a:prstGeom>
          <a:noFill/>
        </p:spPr>
        <p:txBody>
          <a:bodyPr wrap="square">
            <a:spAutoFit/>
          </a:bodyPr>
          <a:lstStyle/>
          <a:p>
            <a:pPr algn="ctr"/>
            <a:r>
              <a:rPr lang="en-US" altLang="zh-CN" sz="2800" b="1" dirty="0">
                <a:solidFill>
                  <a:srgbClr val="C00000"/>
                </a:solidFill>
                <a:latin typeface="Times New Roman" panose="02020603050405020304" pitchFamily="18" charset="0"/>
                <a:cs typeface="Times New Roman" panose="02020603050405020304" pitchFamily="18" charset="0"/>
                <a:sym typeface="+mn-ea"/>
              </a:rPr>
              <a:t>U’</a:t>
            </a:r>
            <a:endParaRPr lang="zh-CN" altLang="en-US" sz="2800" baseline="-25000" dirty="0"/>
          </a:p>
        </p:txBody>
      </p:sp>
      <p:sp>
        <p:nvSpPr>
          <p:cNvPr id="23" name="矩形 22">
            <a:extLst>
              <a:ext uri="{FF2B5EF4-FFF2-40B4-BE49-F238E27FC236}">
                <a16:creationId xmlns:a16="http://schemas.microsoft.com/office/drawing/2014/main" id="{E4B4BBD3-6BD1-E6A5-289F-6B5BD9726359}"/>
              </a:ext>
            </a:extLst>
          </p:cNvPr>
          <p:cNvSpPr/>
          <p:nvPr/>
        </p:nvSpPr>
        <p:spPr>
          <a:xfrm>
            <a:off x="5106932" y="388271"/>
            <a:ext cx="2049518" cy="87846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36B8A966-C846-D9ED-781C-2DCF9F9473E6}"/>
              </a:ext>
            </a:extLst>
          </p:cNvPr>
          <p:cNvSpPr/>
          <p:nvPr/>
        </p:nvSpPr>
        <p:spPr>
          <a:xfrm>
            <a:off x="1681655" y="1817942"/>
            <a:ext cx="3341829" cy="1267875"/>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8" name="箭头: 左右 27">
            <a:extLst>
              <a:ext uri="{FF2B5EF4-FFF2-40B4-BE49-F238E27FC236}">
                <a16:creationId xmlns:a16="http://schemas.microsoft.com/office/drawing/2014/main" id="{E764C4F8-CE6B-300B-B008-3B38F94C9050}"/>
              </a:ext>
            </a:extLst>
          </p:cNvPr>
          <p:cNvSpPr/>
          <p:nvPr/>
        </p:nvSpPr>
        <p:spPr>
          <a:xfrm rot="19925411">
            <a:off x="3905632" y="1064469"/>
            <a:ext cx="1155050" cy="484632"/>
          </a:xfrm>
          <a:prstGeom prst="leftRightArrow">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328213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60928-3446-65A2-5816-33444638A9AC}"/>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E0A8F8CC-41DE-ABFA-2AF9-082318709C8C}"/>
              </a:ext>
            </a:extLst>
          </p:cNvPr>
          <p:cNvPicPr>
            <a:picLocks noChangeAspect="1"/>
          </p:cNvPicPr>
          <p:nvPr/>
        </p:nvPicPr>
        <p:blipFill>
          <a:blip r:embed="rId11"/>
          <a:stretch>
            <a:fillRect/>
          </a:stretch>
        </p:blipFill>
        <p:spPr>
          <a:xfrm>
            <a:off x="2004695" y="4590813"/>
            <a:ext cx="1038225" cy="957580"/>
          </a:xfrm>
          <a:prstGeom prst="rect">
            <a:avLst/>
          </a:prstGeom>
        </p:spPr>
      </p:pic>
      <p:grpSp>
        <p:nvGrpSpPr>
          <p:cNvPr id="24" name="组合 23">
            <a:extLst>
              <a:ext uri="{FF2B5EF4-FFF2-40B4-BE49-F238E27FC236}">
                <a16:creationId xmlns:a16="http://schemas.microsoft.com/office/drawing/2014/main" id="{A4B301A7-7AF6-8988-3DDF-4C4741D21C4B}"/>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7C9108FE-BCD3-8C6A-0961-2B5801FFC71C}"/>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0B9F1457-FC12-7A6D-4BC9-B08922603067}"/>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CC10BBA-5F8B-6B49-C9CA-8C9AF92EE817}"/>
              </a:ext>
            </a:extLst>
          </p:cNvPr>
          <p:cNvPicPr>
            <a:picLocks noChangeAspect="1"/>
          </p:cNvPicPr>
          <p:nvPr/>
        </p:nvPicPr>
        <p:blipFill>
          <a:blip r:embed="rId12">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F86FA15E-DA77-C634-FBB1-AA0D9B890DE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F1A6CD19-55FE-268D-35C1-FA90D747673A}"/>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5E890DB3-ABC6-FFE1-EEE6-A28EA9579D71}"/>
                </a:ext>
              </a:extLst>
            </p:cNvPr>
            <p:cNvPicPr>
              <a:picLocks noChangeAspect="1"/>
            </p:cNvPicPr>
            <p:nvPr/>
          </p:nvPicPr>
          <p:blipFill>
            <a:blip r:embed="rId12">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E90BA6C2-8620-4368-CFA0-939237600E37}"/>
              </a:ext>
            </a:extLst>
          </p:cNvPr>
          <p:cNvGrpSpPr/>
          <p:nvPr/>
        </p:nvGrpSpPr>
        <p:grpSpPr>
          <a:xfrm>
            <a:off x="730250" y="1085215"/>
            <a:ext cx="10445115" cy="2804795"/>
            <a:chOff x="1150" y="5311"/>
            <a:chExt cx="16449" cy="4417"/>
          </a:xfrm>
        </p:grpSpPr>
        <p:sp>
          <p:nvSpPr>
            <p:cNvPr id="13" name="矩形 12">
              <a:extLst>
                <a:ext uri="{FF2B5EF4-FFF2-40B4-BE49-F238E27FC236}">
                  <a16:creationId xmlns:a16="http://schemas.microsoft.com/office/drawing/2014/main" id="{3472F71A-BA07-96C2-5DBF-83A2BED81628}"/>
                </a:ext>
              </a:extLst>
            </p:cNvPr>
            <p:cNvSpPr/>
            <p:nvPr>
              <p:custDataLst>
                <p:tags r:id="rId7"/>
              </p:custDataLst>
            </p:nvPr>
          </p:nvSpPr>
          <p:spPr>
            <a:xfrm>
              <a:off x="1150" y="5311"/>
              <a:ext cx="229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a:t>
              </a:r>
            </a:p>
          </p:txBody>
        </p:sp>
        <p:sp>
          <p:nvSpPr>
            <p:cNvPr id="14" name="矩形 13">
              <a:extLst>
                <a:ext uri="{FF2B5EF4-FFF2-40B4-BE49-F238E27FC236}">
                  <a16:creationId xmlns:a16="http://schemas.microsoft.com/office/drawing/2014/main" id="{8C7F1CBD-ECD8-AD9F-E6C1-A941DA86EB6C}"/>
                </a:ext>
              </a:extLst>
            </p:cNvPr>
            <p:cNvSpPr/>
            <p:nvPr>
              <p:custDataLst>
                <p:tags r:id="rId8"/>
              </p:custDataLst>
            </p:nvPr>
          </p:nvSpPr>
          <p:spPr>
            <a:xfrm>
              <a:off x="1510" y="6035"/>
              <a:ext cx="16089" cy="3693"/>
            </a:xfrm>
            <a:prstGeom prst="rect">
              <a:avLst/>
            </a:prstGeom>
          </p:spPr>
          <p:txBody>
            <a:bodyPr wrap="square">
              <a:noAutofit/>
            </a:bodyPr>
            <a:lstStyle/>
            <a:p>
              <a:pPr marL="342900" indent="-342900">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电阻器是一个限流元件，对电流产生阻碍作用</a:t>
              </a:r>
              <a:endParaRPr lang="en-US" altLang="zh-CN" sz="2000" b="1" dirty="0">
                <a:solidFill>
                  <a:srgbClr val="C00000"/>
                </a:solidFill>
                <a:latin typeface="微软雅黑" panose="020B0503020204020204" charset="-122"/>
                <a:ea typeface="微软雅黑" panose="020B0503020204020204" charset="-122"/>
              </a:endParaRPr>
            </a:p>
            <a:p>
              <a:pPr marL="342900" indent="-342900" fontAlgn="auto">
                <a:lnSpc>
                  <a:spcPct val="125000"/>
                </a:lnSpc>
                <a:spcBef>
                  <a:spcPts val="600"/>
                </a:spcBef>
                <a:buFont typeface="Arial" panose="020B0604020202020204" pitchFamily="34" charset="0"/>
                <a:buChar char="•"/>
              </a:pPr>
              <a:r>
                <a:rPr lang="zh-CN" sz="2000" b="1" dirty="0">
                  <a:solidFill>
                    <a:srgbClr val="C00000"/>
                  </a:solidFill>
                  <a:latin typeface="微软雅黑" panose="020B0503020204020204" charset="-122"/>
                  <a:ea typeface="微软雅黑" panose="020B0503020204020204" charset="-122"/>
                </a:rPr>
                <a:t>色环</a:t>
              </a:r>
              <a:r>
                <a:rPr lang="zh-CN" sz="2000" dirty="0">
                  <a:latin typeface="微软雅黑" panose="020B0503020204020204" charset="-122"/>
                  <a:ea typeface="微软雅黑" panose="020B0503020204020204" charset="-122"/>
                </a:rPr>
                <a:t>电阻：在电阻封装上（即电阻表面）涂上一定颜色的色环，来代表这个电阻的阻值，</a:t>
              </a:r>
              <a:r>
                <a:rPr lang="zh-CN" sz="2000" dirty="0">
                  <a:latin typeface="微软雅黑" panose="020B0503020204020204" charset="-122"/>
                  <a:ea typeface="微软雅黑" panose="020B0503020204020204" charset="-122"/>
                  <a:sym typeface="+mn-ea"/>
                </a:rPr>
                <a:t>常见类型为</a:t>
              </a:r>
              <a:r>
                <a:rPr lang="zh-CN" sz="2000" dirty="0">
                  <a:latin typeface="微软雅黑" panose="020B0503020204020204" charset="-122"/>
                  <a:ea typeface="微软雅黑" panose="020B0503020204020204" charset="-122"/>
                </a:rPr>
                <a:t>四色环和</a:t>
              </a:r>
              <a:r>
                <a:rPr lang="zh-CN" sz="2000" b="1" dirty="0">
                  <a:solidFill>
                    <a:srgbClr val="C00000"/>
                  </a:solidFill>
                  <a:latin typeface="微软雅黑" panose="020B0503020204020204" charset="-122"/>
                  <a:ea typeface="微软雅黑" panose="020B0503020204020204" charset="-122"/>
                </a:rPr>
                <a:t>五色环</a:t>
              </a:r>
              <a:r>
                <a:rPr lang="zh-CN" sz="2000" dirty="0">
                  <a:latin typeface="微软雅黑" panose="020B0503020204020204" charset="-122"/>
                  <a:ea typeface="微软雅黑" panose="020B0503020204020204" charset="-122"/>
                </a:rPr>
                <a:t>。</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sym typeface="+mn-ea"/>
                </a:rPr>
                <a:t>四色环：前两环分别代表阻值的两位有效数，第三环代表10的幂数，第四环代表误差。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五色环：前三环分别代表阻值的三位有效数，第四环代表</a:t>
              </a:r>
              <a:r>
                <a:rPr lang="zh-CN" dirty="0">
                  <a:latin typeface="微软雅黑" panose="020B0503020204020204" charset="-122"/>
                  <a:ea typeface="微软雅黑" panose="020B0503020204020204" charset="-122"/>
                  <a:sym typeface="+mn-ea"/>
                </a:rPr>
                <a:t>10的幂数，</a:t>
              </a:r>
              <a:r>
                <a:rPr lang="zh-CN" dirty="0">
                  <a:latin typeface="微软雅黑" panose="020B0503020204020204" charset="-122"/>
                  <a:ea typeface="微软雅黑" panose="020B0503020204020204" charset="-122"/>
                </a:rPr>
                <a:t>第五环代表误差。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以五色环表示法为例，</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棕、黑、黑、黑、棕</a:t>
              </a:r>
              <a:r>
                <a:rPr lang="en-US" altLang="zh-CN" dirty="0">
                  <a:latin typeface="微软雅黑" panose="020B0503020204020204" charset="-122"/>
                  <a:ea typeface="微软雅黑" panose="020B0503020204020204" charset="-122"/>
                </a:rPr>
                <a:t>”= 100Ω</a:t>
              </a:r>
              <a:r>
                <a:rPr lang="zh-CN" altLang="en-US" dirty="0">
                  <a:latin typeface="微软雅黑" panose="020B0503020204020204" charset="-122"/>
                  <a:ea typeface="微软雅黑" panose="020B0503020204020204" charset="-122"/>
                  <a:sym typeface="+mn-ea"/>
                </a:rPr>
                <a:t>电阻，误差</a:t>
              </a:r>
              <a:r>
                <a:rPr lang="en-US" altLang="zh-CN" dirty="0">
                  <a:latin typeface="微软雅黑" panose="020B0503020204020204" charset="-122"/>
                  <a:ea typeface="微软雅黑" panose="020B0503020204020204" charset="-122"/>
                  <a:sym typeface="+mn-ea"/>
                </a:rPr>
                <a:t>±1%</a:t>
              </a:r>
              <a:endParaRPr lang="zh-CN" altLang="en-US" dirty="0">
                <a:latin typeface="微软雅黑" panose="020B0503020204020204" charset="-122"/>
                <a:ea typeface="微软雅黑" panose="020B0503020204020204" charset="-122"/>
                <a:sym typeface="+mn-ea"/>
              </a:endParaRPr>
            </a:p>
          </p:txBody>
        </p:sp>
      </p:grpSp>
      <p:pic>
        <p:nvPicPr>
          <p:cNvPr id="35" name="图片 34">
            <a:extLst>
              <a:ext uri="{FF2B5EF4-FFF2-40B4-BE49-F238E27FC236}">
                <a16:creationId xmlns:a16="http://schemas.microsoft.com/office/drawing/2014/main" id="{2C57C416-B9C3-BD07-C0DB-C7C1D83E7A9F}"/>
              </a:ext>
            </a:extLst>
          </p:cNvPr>
          <p:cNvPicPr>
            <a:picLocks noChangeAspect="1"/>
          </p:cNvPicPr>
          <p:nvPr>
            <p:custDataLst>
              <p:tags r:id="rId2"/>
            </p:custDataLst>
          </p:nvPr>
        </p:nvPicPr>
        <p:blipFill>
          <a:blip r:embed="rId13"/>
          <a:srcRect l="26644"/>
          <a:stretch>
            <a:fillRect/>
          </a:stretch>
        </p:blipFill>
        <p:spPr>
          <a:xfrm>
            <a:off x="7327265" y="4232434"/>
            <a:ext cx="2199005" cy="1699737"/>
          </a:xfrm>
          <a:prstGeom prst="rect">
            <a:avLst/>
          </a:prstGeom>
          <a:effectLst>
            <a:outerShdw blurRad="50800" dist="38100" dir="2700000" algn="tl" rotWithShape="0">
              <a:prstClr val="black">
                <a:alpha val="40000"/>
              </a:prstClr>
            </a:outerShdw>
          </a:effectLst>
        </p:spPr>
      </p:pic>
      <p:sp>
        <p:nvSpPr>
          <p:cNvPr id="38" name="文本框 37">
            <a:extLst>
              <a:ext uri="{FF2B5EF4-FFF2-40B4-BE49-F238E27FC236}">
                <a16:creationId xmlns:a16="http://schemas.microsoft.com/office/drawing/2014/main" id="{BD885C31-2B4D-D0B5-838B-EC780DA3533C}"/>
              </a:ext>
            </a:extLst>
          </p:cNvPr>
          <p:cNvSpPr txBox="1"/>
          <p:nvPr>
            <p:custDataLst>
              <p:tags r:id="rId3"/>
            </p:custDataLst>
          </p:nvPr>
        </p:nvSpPr>
        <p:spPr>
          <a:xfrm>
            <a:off x="2004695" y="5646183"/>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8501143F-6934-BE58-E3AC-F33D55E32537}"/>
              </a:ext>
            </a:extLst>
          </p:cNvPr>
          <p:cNvSpPr txBox="1"/>
          <p:nvPr/>
        </p:nvSpPr>
        <p:spPr>
          <a:xfrm>
            <a:off x="8040370" y="598170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pic>
        <p:nvPicPr>
          <p:cNvPr id="10" name="图片 9">
            <a:extLst>
              <a:ext uri="{FF2B5EF4-FFF2-40B4-BE49-F238E27FC236}">
                <a16:creationId xmlns:a16="http://schemas.microsoft.com/office/drawing/2014/main" id="{ABA74679-ADC9-3F96-9B95-D3ACF32AEBE2}"/>
              </a:ext>
            </a:extLst>
          </p:cNvPr>
          <p:cNvPicPr>
            <a:picLocks noChangeAspect="1"/>
          </p:cNvPicPr>
          <p:nvPr>
            <p:custDataLst>
              <p:tags r:id="rId4"/>
            </p:custDataLst>
          </p:nvPr>
        </p:nvPicPr>
        <p:blipFill>
          <a:blip r:embed="rId14"/>
          <a:stretch>
            <a:fillRect/>
          </a:stretch>
        </p:blipFill>
        <p:spPr>
          <a:xfrm>
            <a:off x="4431665" y="4633993"/>
            <a:ext cx="1370965" cy="909955"/>
          </a:xfrm>
          <a:prstGeom prst="rect">
            <a:avLst/>
          </a:prstGeom>
        </p:spPr>
      </p:pic>
      <p:sp>
        <p:nvSpPr>
          <p:cNvPr id="15" name="文本框 14">
            <a:extLst>
              <a:ext uri="{FF2B5EF4-FFF2-40B4-BE49-F238E27FC236}">
                <a16:creationId xmlns:a16="http://schemas.microsoft.com/office/drawing/2014/main" id="{B3691484-4187-D75A-7615-04F613E36AF6}"/>
              </a:ext>
            </a:extLst>
          </p:cNvPr>
          <p:cNvSpPr txBox="1"/>
          <p:nvPr>
            <p:custDataLst>
              <p:tags r:id="rId5"/>
            </p:custDataLst>
          </p:nvPr>
        </p:nvSpPr>
        <p:spPr>
          <a:xfrm>
            <a:off x="4685665" y="563157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698D26D9-4771-6FB5-D9DA-20479F3E75A0}"/>
              </a:ext>
            </a:extLst>
          </p:cNvPr>
          <p:cNvSpPr txBox="1"/>
          <p:nvPr/>
        </p:nvSpPr>
        <p:spPr>
          <a:xfrm>
            <a:off x="1755140" y="4581605"/>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5" name="文本框 4">
            <a:extLst>
              <a:ext uri="{FF2B5EF4-FFF2-40B4-BE49-F238E27FC236}">
                <a16:creationId xmlns:a16="http://schemas.microsoft.com/office/drawing/2014/main" id="{98A46892-48FF-DC96-FA22-EE2D664A9A0C}"/>
              </a:ext>
            </a:extLst>
          </p:cNvPr>
          <p:cNvSpPr txBox="1"/>
          <p:nvPr/>
        </p:nvSpPr>
        <p:spPr>
          <a:xfrm>
            <a:off x="4346558" y="4590813"/>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8" name="文本框 7">
            <a:extLst>
              <a:ext uri="{FF2B5EF4-FFF2-40B4-BE49-F238E27FC236}">
                <a16:creationId xmlns:a16="http://schemas.microsoft.com/office/drawing/2014/main" id="{658161C0-1514-2B0F-3994-D2CC269955A9}"/>
              </a:ext>
            </a:extLst>
          </p:cNvPr>
          <p:cNvSpPr txBox="1"/>
          <p:nvPr>
            <p:custDataLst>
              <p:tags r:id="rId6"/>
            </p:custDataLst>
          </p:nvPr>
        </p:nvSpPr>
        <p:spPr>
          <a:xfrm>
            <a:off x="6881396" y="1470501"/>
            <a:ext cx="3180911" cy="442674"/>
          </a:xfrm>
          <a:prstGeom prst="roundRect">
            <a:avLst/>
          </a:prstGeom>
          <a:noFill/>
          <a:ln w="22225">
            <a:solidFill>
              <a:srgbClr val="C00000"/>
            </a:solidFill>
            <a:prstDash val="dash"/>
          </a:ln>
        </p:spPr>
        <p:txBody>
          <a:bodyPr wrap="square" rtlCol="0" anchor="t">
            <a:spAutoFit/>
          </a:bodyPr>
          <a:lstStyle/>
          <a:p>
            <a:pPr lvl="0">
              <a:buClrTx/>
              <a:buSz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为什么电路中要有电阻器？</a:t>
            </a:r>
          </a:p>
        </p:txBody>
      </p:sp>
    </p:spTree>
    <p:custDataLst>
      <p:tags r:id="rId1"/>
    </p:custDataLst>
    <p:extLst>
      <p:ext uri="{BB962C8B-B14F-4D97-AF65-F5344CB8AC3E}">
        <p14:creationId xmlns:p14="http://schemas.microsoft.com/office/powerpoint/2010/main" val="350901745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D01A4-2154-B694-BC85-38925385064B}"/>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D136CC12-7F5E-6DD2-44F9-89BE70158EEC}"/>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AF5D09AD-5087-8073-66B3-2CD49F8881F8}"/>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2D74F7DA-2350-441A-FFF6-9F189A6F8FEE}"/>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0B6B530B-D23D-0037-2AA3-53C4B87D60DC}"/>
              </a:ext>
            </a:extLst>
          </p:cNvPr>
          <p:cNvPicPr>
            <a:picLocks noChangeAspect="1"/>
          </p:cNvPicPr>
          <p:nvPr/>
        </p:nvPicPr>
        <p:blipFill>
          <a:blip r:embed="rId5">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D0D2B6AC-4125-FA9C-ACA8-EA5553337CEE}"/>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E56226AD-FBB5-61A0-AD3A-700F0255C0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2EF617C7-C874-FD8E-9B6B-940DE815AF6E}"/>
                </a:ext>
              </a:extLst>
            </p:cNvPr>
            <p:cNvPicPr>
              <a:picLocks noChangeAspect="1"/>
            </p:cNvPicPr>
            <p:nvPr/>
          </p:nvPicPr>
          <p:blipFill>
            <a:blip r:embed="rId5">
              <a:alphaModFix amt="80000"/>
              <a:lum bright="100000"/>
            </a:blip>
            <a:srcRect t="63900" b="21773"/>
            <a:stretch>
              <a:fillRect/>
            </a:stretch>
          </p:blipFill>
          <p:spPr>
            <a:xfrm>
              <a:off x="7911" y="10129"/>
              <a:ext cx="3359" cy="617"/>
            </a:xfrm>
            <a:prstGeom prst="rect">
              <a:avLst/>
            </a:prstGeom>
          </p:spPr>
        </p:pic>
      </p:grpSp>
      <p:pic>
        <p:nvPicPr>
          <p:cNvPr id="8" name="图片 7">
            <a:extLst>
              <a:ext uri="{FF2B5EF4-FFF2-40B4-BE49-F238E27FC236}">
                <a16:creationId xmlns:a16="http://schemas.microsoft.com/office/drawing/2014/main" id="{E333788C-2D5D-5C6E-9FF7-E3CBA8FD364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Layer>
                </a14:imgProps>
              </a:ext>
            </a:extLst>
          </a:blip>
          <a:stretch>
            <a:fillRect/>
          </a:stretch>
        </p:blipFill>
        <p:spPr>
          <a:xfrm>
            <a:off x="1137655" y="986419"/>
            <a:ext cx="8068237" cy="5383266"/>
          </a:xfrm>
          <a:prstGeom prst="rect">
            <a:avLst/>
          </a:prstGeom>
        </p:spPr>
      </p:pic>
      <p:sp>
        <p:nvSpPr>
          <p:cNvPr id="2" name="文本框 1">
            <a:extLst>
              <a:ext uri="{FF2B5EF4-FFF2-40B4-BE49-F238E27FC236}">
                <a16:creationId xmlns:a16="http://schemas.microsoft.com/office/drawing/2014/main" id="{BF14A6D0-7544-FCE3-BD3A-949CF1DF2C36}"/>
              </a:ext>
            </a:extLst>
          </p:cNvPr>
          <p:cNvSpPr txBox="1"/>
          <p:nvPr>
            <p:custDataLst>
              <p:tags r:id="rId2"/>
            </p:custDataLst>
          </p:nvPr>
        </p:nvSpPr>
        <p:spPr>
          <a:xfrm>
            <a:off x="9322437" y="1700002"/>
            <a:ext cx="2744058" cy="3046988"/>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zh-CN" dirty="0">
                <a:latin typeface="微软雅黑" panose="020B0503020204020204" charset="-122"/>
                <a:ea typeface="微软雅黑" panose="020B0503020204020204" charset="-122"/>
              </a:rPr>
              <a:t>前</a:t>
            </a:r>
            <a:r>
              <a:rPr lang="zh-CN" altLang="en-US" dirty="0">
                <a:latin typeface="微软雅黑" panose="020B0503020204020204" charset="-122"/>
                <a:ea typeface="微软雅黑" panose="020B0503020204020204" charset="-122"/>
              </a:rPr>
              <a:t>两</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有效数</a:t>
            </a:r>
            <a:r>
              <a:rPr lang="zh-CN" altLang="en-US" dirty="0">
                <a:latin typeface="微软雅黑" panose="020B0503020204020204" charset="-122"/>
                <a:ea typeface="微软雅黑" panose="020B0503020204020204" charset="-122"/>
              </a:rPr>
              <a:t>位</a:t>
            </a:r>
            <a:br>
              <a:rPr lang="en-US" altLang="zh-CN" dirty="0">
                <a:latin typeface="微软雅黑" panose="020B0503020204020204" charset="-122"/>
                <a:ea typeface="微软雅黑" panose="020B0503020204020204" charset="-122"/>
              </a:rPr>
            </a:br>
            <a:r>
              <a:rPr lang="zh-CN" altLang="zh-CN" dirty="0">
                <a:latin typeface="微软雅黑" panose="020B0503020204020204" charset="-122"/>
                <a:ea typeface="微软雅黑" panose="020B0503020204020204" charset="-122"/>
              </a:rPr>
              <a:t>第</a:t>
            </a:r>
            <a:r>
              <a:rPr lang="zh-CN" altLang="en-US" dirty="0">
                <a:latin typeface="微软雅黑" panose="020B0503020204020204" charset="-122"/>
                <a:ea typeface="微软雅黑" panose="020B0503020204020204" charset="-122"/>
              </a:rPr>
              <a:t>三</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sym typeface="+mn-ea"/>
              </a:rPr>
              <a:t>10的幂数</a:t>
            </a:r>
            <a:br>
              <a:rPr lang="en-US" altLang="zh-CN" dirty="0">
                <a:latin typeface="微软雅黑" panose="020B0503020204020204" charset="-122"/>
                <a:ea typeface="微软雅黑" panose="020B0503020204020204" charset="-122"/>
                <a:sym typeface="+mn-ea"/>
              </a:rPr>
            </a:br>
            <a:r>
              <a:rPr lang="zh-CN" altLang="zh-CN" dirty="0">
                <a:latin typeface="微软雅黑" panose="020B0503020204020204" charset="-122"/>
                <a:ea typeface="微软雅黑" panose="020B0503020204020204" charset="-122"/>
              </a:rPr>
              <a:t>第</a:t>
            </a:r>
            <a:r>
              <a:rPr lang="zh-CN" altLang="en-US" dirty="0">
                <a:latin typeface="微软雅黑" panose="020B0503020204020204" charset="-122"/>
                <a:ea typeface="微软雅黑" panose="020B0503020204020204" charset="-122"/>
              </a:rPr>
              <a:t>四</a:t>
            </a:r>
            <a:r>
              <a:rPr lang="zh-CN" altLang="zh-CN" dirty="0">
                <a:latin typeface="微软雅黑" panose="020B0503020204020204" charset="-122"/>
                <a:ea typeface="微软雅黑" panose="020B0503020204020204" charset="-122"/>
              </a:rPr>
              <a:t>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误差</a:t>
            </a:r>
            <a:endParaRPr lang="en-US" altLang="zh-CN" dirty="0"/>
          </a:p>
          <a:p>
            <a:endParaRPr lang="en-US" altLang="zh-CN" dirty="0"/>
          </a:p>
          <a:p>
            <a:r>
              <a:rPr lang="zh-CN" altLang="en-US" dirty="0"/>
              <a:t>请思考以下五色环电阻阻值为多少：</a:t>
            </a:r>
            <a:endParaRPr lang="en-US" altLang="zh-CN" dirty="0"/>
          </a:p>
          <a:p>
            <a:r>
              <a:rPr lang="en-US" altLang="zh-CN" dirty="0"/>
              <a:t>1.</a:t>
            </a:r>
            <a:r>
              <a:rPr lang="zh-CN" altLang="en-US" dirty="0"/>
              <a:t>棕黑红金</a:t>
            </a:r>
            <a:endParaRPr lang="en-US" altLang="zh-CN" dirty="0"/>
          </a:p>
          <a:p>
            <a:r>
              <a:rPr lang="en-US" altLang="zh-CN" dirty="0"/>
              <a:t>2.</a:t>
            </a:r>
            <a:r>
              <a:rPr lang="zh-CN" altLang="en-US" dirty="0"/>
              <a:t>黄紫黑银</a:t>
            </a:r>
            <a:endParaRPr lang="en-US" altLang="zh-CN" dirty="0"/>
          </a:p>
        </p:txBody>
      </p:sp>
    </p:spTree>
    <p:custDataLst>
      <p:tags r:id="rId1"/>
    </p:custDataLst>
    <p:extLst>
      <p:ext uri="{BB962C8B-B14F-4D97-AF65-F5344CB8AC3E}">
        <p14:creationId xmlns:p14="http://schemas.microsoft.com/office/powerpoint/2010/main" val="219960530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A4C4C7-45BC-EF2B-0C2A-3A78E7F3118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rcRect t="645"/>
          <a:stretch/>
        </p:blipFill>
        <p:spPr>
          <a:xfrm>
            <a:off x="1137655" y="986419"/>
            <a:ext cx="8068238" cy="5381360"/>
          </a:xfrm>
          <a:prstGeom prst="rect">
            <a:avLst/>
          </a:prstGeom>
        </p:spPr>
      </p:pic>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7">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7">
              <a:alphaModFix amt="80000"/>
              <a:lum bright="100000"/>
            </a:blip>
            <a:srcRect t="63900" b="21773"/>
            <a:stretch>
              <a:fillRect/>
            </a:stretch>
          </p:blipFill>
          <p:spPr>
            <a:xfrm>
              <a:off x="7911" y="10129"/>
              <a:ext cx="3359" cy="617"/>
            </a:xfrm>
            <a:prstGeom prst="rect">
              <a:avLst/>
            </a:prstGeom>
          </p:spPr>
        </p:pic>
      </p:grpSp>
      <p:sp>
        <p:nvSpPr>
          <p:cNvPr id="4" name="文本框 3">
            <a:extLst>
              <a:ext uri="{FF2B5EF4-FFF2-40B4-BE49-F238E27FC236}">
                <a16:creationId xmlns:a16="http://schemas.microsoft.com/office/drawing/2014/main" id="{272EE706-2F2C-CAD9-C02E-0756702314B9}"/>
              </a:ext>
            </a:extLst>
          </p:cNvPr>
          <p:cNvSpPr txBox="1"/>
          <p:nvPr>
            <p:custDataLst>
              <p:tags r:id="rId2"/>
            </p:custDataLst>
          </p:nvPr>
        </p:nvSpPr>
        <p:spPr>
          <a:xfrm>
            <a:off x="9322437" y="1700002"/>
            <a:ext cx="2744058" cy="3046988"/>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zh-CN" dirty="0">
                <a:latin typeface="微软雅黑" panose="020B0503020204020204" charset="-122"/>
                <a:ea typeface="微软雅黑" panose="020B0503020204020204" charset="-122"/>
              </a:rPr>
              <a:t>前三环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有效数</a:t>
            </a:r>
            <a:r>
              <a:rPr lang="zh-CN" altLang="en-US" dirty="0">
                <a:latin typeface="微软雅黑" panose="020B0503020204020204" charset="-122"/>
                <a:ea typeface="微软雅黑" panose="020B0503020204020204" charset="-122"/>
              </a:rPr>
              <a:t>位</a:t>
            </a:r>
            <a:br>
              <a:rPr lang="en-US" altLang="zh-CN" dirty="0">
                <a:latin typeface="微软雅黑" panose="020B0503020204020204" charset="-122"/>
                <a:ea typeface="微软雅黑" panose="020B0503020204020204" charset="-122"/>
              </a:rPr>
            </a:br>
            <a:r>
              <a:rPr lang="zh-CN" altLang="zh-CN" dirty="0">
                <a:latin typeface="微软雅黑" panose="020B0503020204020204" charset="-122"/>
                <a:ea typeface="微软雅黑" panose="020B0503020204020204" charset="-122"/>
              </a:rPr>
              <a:t>第四环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sym typeface="+mn-ea"/>
              </a:rPr>
              <a:t>10的幂数</a:t>
            </a:r>
            <a:br>
              <a:rPr lang="en-US" altLang="zh-CN" dirty="0">
                <a:latin typeface="微软雅黑" panose="020B0503020204020204" charset="-122"/>
                <a:ea typeface="微软雅黑" panose="020B0503020204020204" charset="-122"/>
                <a:sym typeface="+mn-ea"/>
              </a:rPr>
            </a:br>
            <a:r>
              <a:rPr lang="zh-CN" altLang="zh-CN" dirty="0">
                <a:latin typeface="微软雅黑" panose="020B0503020204020204" charset="-122"/>
                <a:ea typeface="微软雅黑" panose="020B0503020204020204" charset="-122"/>
              </a:rPr>
              <a:t>第五环</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误差</a:t>
            </a:r>
            <a:endParaRPr lang="en-US" altLang="zh-CN" dirty="0"/>
          </a:p>
          <a:p>
            <a:endParaRPr lang="en-US" altLang="zh-CN" dirty="0"/>
          </a:p>
          <a:p>
            <a:r>
              <a:rPr lang="zh-CN" altLang="en-US" dirty="0"/>
              <a:t>请思考以下五色环电阻阻值为多少：</a:t>
            </a:r>
            <a:endParaRPr lang="en-US" altLang="zh-CN" dirty="0"/>
          </a:p>
          <a:p>
            <a:r>
              <a:rPr lang="en-US" altLang="zh-CN" dirty="0"/>
              <a:t>1.</a:t>
            </a:r>
            <a:r>
              <a:rPr lang="zh-CN" altLang="en-US" dirty="0"/>
              <a:t>棕绿黑红紫</a:t>
            </a:r>
            <a:endParaRPr lang="en-US" altLang="zh-CN" dirty="0"/>
          </a:p>
          <a:p>
            <a:r>
              <a:rPr lang="en-US" altLang="zh-CN" dirty="0"/>
              <a:t>2.</a:t>
            </a:r>
            <a:r>
              <a:rPr lang="zh-CN" altLang="en-US" dirty="0"/>
              <a:t>黄紫黑黑绿</a:t>
            </a:r>
            <a:endParaRPr lang="en-US" altLang="zh-CN" dirty="0"/>
          </a:p>
        </p:txBody>
      </p:sp>
    </p:spTree>
    <p:custDataLst>
      <p:tags r:id="rId1"/>
    </p:custDataLst>
    <p:extLst>
      <p:ext uri="{BB962C8B-B14F-4D97-AF65-F5344CB8AC3E}">
        <p14:creationId xmlns:p14="http://schemas.microsoft.com/office/powerpoint/2010/main" val="128013817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11">
            <a:lum bright="-6000"/>
          </a:blip>
          <a:srcRect t="8310" b="7738"/>
          <a:stretch>
            <a:fillRect/>
          </a:stretch>
        </p:blipFill>
        <p:spPr>
          <a:xfrm>
            <a:off x="0" y="552450"/>
            <a:ext cx="12192635" cy="5773420"/>
          </a:xfrm>
          <a:prstGeom prst="rect">
            <a:avLst/>
          </a:prstGeom>
        </p:spPr>
      </p:pic>
      <p:grpSp>
        <p:nvGrpSpPr>
          <p:cNvPr id="5" name="组合 4"/>
          <p:cNvGrpSpPr/>
          <p:nvPr/>
        </p:nvGrpSpPr>
        <p:grpSpPr>
          <a:xfrm>
            <a:off x="4416107" y="3429248"/>
            <a:ext cx="3359785" cy="1461171"/>
            <a:chOff x="4597395" y="2848154"/>
            <a:chExt cx="2971562" cy="1461171"/>
          </a:xfrm>
        </p:grpSpPr>
        <p:sp>
          <p:nvSpPr>
            <p:cNvPr id="6" name="文本框 5"/>
            <p:cNvSpPr txBox="1"/>
            <p:nvPr/>
          </p:nvSpPr>
          <p:spPr>
            <a:xfrm>
              <a:off x="4597395" y="2925223"/>
              <a:ext cx="2971562" cy="706755"/>
            </a:xfrm>
            <a:prstGeom prst="rect">
              <a:avLst/>
            </a:prstGeom>
            <a:noFill/>
          </p:spPr>
          <p:txBody>
            <a:bodyPr wrap="none" rtlCol="0">
              <a:spAutoFit/>
            </a:bodyPr>
            <a:lstStyle/>
            <a:p>
              <a:pPr algn="ctr"/>
              <a:r>
                <a:rPr lang="en-US" altLang="zh-CN" sz="40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rPr>
                <a:t>THANK YOU</a:t>
              </a:r>
            </a:p>
          </p:txBody>
        </p:sp>
        <p:cxnSp>
          <p:nvCxnSpPr>
            <p:cNvPr id="8" name="直接连接符 7"/>
            <p:cNvCxnSpPr/>
            <p:nvPr>
              <p:custDataLst>
                <p:tags r:id="rId7"/>
              </p:custDataLst>
            </p:nvPr>
          </p:nvCxnSpPr>
          <p:spPr>
            <a:xfrm>
              <a:off x="4615322" y="2848154"/>
              <a:ext cx="2935705" cy="0"/>
            </a:xfrm>
            <a:prstGeom prst="line">
              <a:avLst/>
            </a:prstGeom>
            <a:ln w="31750"/>
          </p:spPr>
          <p:style>
            <a:lnRef idx="2">
              <a:schemeClr val="dk1"/>
            </a:lnRef>
            <a:fillRef idx="0">
              <a:schemeClr val="dk1"/>
            </a:fillRef>
            <a:effectRef idx="1">
              <a:schemeClr val="dk1"/>
            </a:effectRef>
            <a:fontRef idx="minor">
              <a:schemeClr val="tx1"/>
            </a:fontRef>
          </p:style>
        </p:cxnSp>
        <p:cxnSp>
          <p:nvCxnSpPr>
            <p:cNvPr id="9" name="直接连接符 8"/>
            <p:cNvCxnSpPr/>
            <p:nvPr>
              <p:custDataLst>
                <p:tags r:id="rId8"/>
              </p:custDataLst>
            </p:nvPr>
          </p:nvCxnSpPr>
          <p:spPr>
            <a:xfrm>
              <a:off x="4615322" y="4309325"/>
              <a:ext cx="2935705" cy="0"/>
            </a:xfrm>
            <a:prstGeom prst="line">
              <a:avLst/>
            </a:prstGeom>
            <a:ln w="317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4416858" y="2142309"/>
            <a:ext cx="3358284" cy="1139587"/>
            <a:chOff x="4677186" y="4980795"/>
            <a:chExt cx="2806521" cy="952354"/>
          </a:xfrm>
        </p:grpSpPr>
        <p:sp>
          <p:nvSpPr>
            <p:cNvPr id="27" name="任意多边形 26"/>
            <p:cNvSpPr/>
            <p:nvPr>
              <p:custDataLst>
                <p:tags r:id="rId1"/>
              </p:custDataLst>
            </p:nvPr>
          </p:nvSpPr>
          <p:spPr>
            <a:xfrm>
              <a:off x="5045798" y="4980795"/>
              <a:ext cx="999634" cy="952354"/>
            </a:xfrm>
            <a:custGeom>
              <a:avLst/>
              <a:gdLst/>
              <a:ahLst/>
              <a:cxnLst/>
              <a:rect l="l" t="t" r="r" b="b"/>
              <a:pathLst>
                <a:path w="999634" h="952354">
                  <a:moveTo>
                    <a:pt x="228709" y="0"/>
                  </a:moveTo>
                  <a:lnTo>
                    <a:pt x="434276" y="27689"/>
                  </a:lnTo>
                  <a:cubicBezTo>
                    <a:pt x="424722" y="51067"/>
                    <a:pt x="414714" y="74263"/>
                    <a:pt x="404250" y="97277"/>
                  </a:cubicBezTo>
                  <a:cubicBezTo>
                    <a:pt x="393787"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6" y="11568"/>
                  </a:lnTo>
                  <a:lnTo>
                    <a:pt x="922396" y="291374"/>
                  </a:lnTo>
                  <a:lnTo>
                    <a:pt x="999634" y="291374"/>
                  </a:lnTo>
                  <a:lnTo>
                    <a:pt x="999634" y="485198"/>
                  </a:lnTo>
                  <a:lnTo>
                    <a:pt x="922396" y="485198"/>
                  </a:lnTo>
                  <a:lnTo>
                    <a:pt x="922396" y="952354"/>
                  </a:lnTo>
                  <a:lnTo>
                    <a:pt x="731668" y="952354"/>
                  </a:lnTo>
                  <a:lnTo>
                    <a:pt x="731668" y="900474"/>
                  </a:lnTo>
                  <a:lnTo>
                    <a:pt x="591649" y="945631"/>
                  </a:lnTo>
                  <a:cubicBezTo>
                    <a:pt x="586908"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6" y="135956"/>
                    <a:pt x="208691" y="107417"/>
                    <a:pt x="214514" y="79060"/>
                  </a:cubicBezTo>
                  <a:cubicBezTo>
                    <a:pt x="220338"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任意多边形 25"/>
            <p:cNvSpPr/>
            <p:nvPr>
              <p:custDataLst>
                <p:tags r:id="rId2"/>
              </p:custDataLst>
            </p:nvPr>
          </p:nvSpPr>
          <p:spPr>
            <a:xfrm>
              <a:off x="6484073" y="4980795"/>
              <a:ext cx="999634" cy="952354"/>
            </a:xfrm>
            <a:custGeom>
              <a:avLst/>
              <a:gdLst/>
              <a:ahLst/>
              <a:cxnLst/>
              <a:rect l="l" t="t" r="r" b="b"/>
              <a:pathLst>
                <a:path w="999634" h="952354">
                  <a:moveTo>
                    <a:pt x="228709" y="0"/>
                  </a:moveTo>
                  <a:lnTo>
                    <a:pt x="434276" y="27689"/>
                  </a:lnTo>
                  <a:cubicBezTo>
                    <a:pt x="424722" y="51067"/>
                    <a:pt x="414713" y="74263"/>
                    <a:pt x="404250" y="97277"/>
                  </a:cubicBezTo>
                  <a:cubicBezTo>
                    <a:pt x="393786" y="120290"/>
                    <a:pt x="383414" y="142757"/>
                    <a:pt x="373132" y="164678"/>
                  </a:cubicBezTo>
                  <a:lnTo>
                    <a:pt x="512887" y="164678"/>
                  </a:lnTo>
                  <a:lnTo>
                    <a:pt x="512887" y="595955"/>
                  </a:lnTo>
                  <a:lnTo>
                    <a:pt x="651449" y="553693"/>
                  </a:lnTo>
                  <a:cubicBezTo>
                    <a:pt x="667645" y="590642"/>
                    <a:pt x="682656" y="629686"/>
                    <a:pt x="696482" y="670825"/>
                  </a:cubicBezTo>
                  <a:cubicBezTo>
                    <a:pt x="710307" y="711964"/>
                    <a:pt x="722036" y="752101"/>
                    <a:pt x="731668" y="791237"/>
                  </a:cubicBezTo>
                  <a:lnTo>
                    <a:pt x="731668" y="485198"/>
                  </a:lnTo>
                  <a:lnTo>
                    <a:pt x="539141" y="485198"/>
                  </a:lnTo>
                  <a:lnTo>
                    <a:pt x="539141" y="291374"/>
                  </a:lnTo>
                  <a:lnTo>
                    <a:pt x="731668" y="291374"/>
                  </a:lnTo>
                  <a:lnTo>
                    <a:pt x="731668" y="11568"/>
                  </a:lnTo>
                  <a:lnTo>
                    <a:pt x="922395" y="11568"/>
                  </a:lnTo>
                  <a:lnTo>
                    <a:pt x="922395" y="291374"/>
                  </a:lnTo>
                  <a:lnTo>
                    <a:pt x="999634" y="291374"/>
                  </a:lnTo>
                  <a:lnTo>
                    <a:pt x="999634" y="485198"/>
                  </a:lnTo>
                  <a:lnTo>
                    <a:pt x="922395" y="485198"/>
                  </a:lnTo>
                  <a:lnTo>
                    <a:pt x="922395" y="952354"/>
                  </a:lnTo>
                  <a:lnTo>
                    <a:pt x="731668" y="952354"/>
                  </a:lnTo>
                  <a:lnTo>
                    <a:pt x="731668" y="900474"/>
                  </a:lnTo>
                  <a:lnTo>
                    <a:pt x="591649" y="945631"/>
                  </a:lnTo>
                  <a:cubicBezTo>
                    <a:pt x="586909" y="903402"/>
                    <a:pt x="577428" y="853521"/>
                    <a:pt x="563207" y="795989"/>
                  </a:cubicBezTo>
                  <a:cubicBezTo>
                    <a:pt x="548986" y="738457"/>
                    <a:pt x="532213" y="681992"/>
                    <a:pt x="512887" y="626594"/>
                  </a:cubicBezTo>
                  <a:lnTo>
                    <a:pt x="512887" y="952354"/>
                  </a:lnTo>
                  <a:lnTo>
                    <a:pt x="177704" y="952354"/>
                  </a:lnTo>
                  <a:lnTo>
                    <a:pt x="190858" y="928134"/>
                  </a:lnTo>
                  <a:lnTo>
                    <a:pt x="0" y="928134"/>
                  </a:lnTo>
                  <a:lnTo>
                    <a:pt x="0" y="756352"/>
                  </a:lnTo>
                  <a:lnTo>
                    <a:pt x="59841" y="756352"/>
                  </a:lnTo>
                  <a:lnTo>
                    <a:pt x="59841" y="164678"/>
                  </a:lnTo>
                  <a:lnTo>
                    <a:pt x="193770" y="164678"/>
                  </a:lnTo>
                  <a:cubicBezTo>
                    <a:pt x="201777" y="135956"/>
                    <a:pt x="208691" y="107417"/>
                    <a:pt x="214514" y="79060"/>
                  </a:cubicBezTo>
                  <a:cubicBezTo>
                    <a:pt x="220337" y="50703"/>
                    <a:pt x="225069" y="24350"/>
                    <a:pt x="228709" y="0"/>
                  </a:cubicBezTo>
                  <a:close/>
                  <a:moveTo>
                    <a:pt x="228709" y="326259"/>
                  </a:moveTo>
                  <a:lnTo>
                    <a:pt x="228709" y="371618"/>
                  </a:lnTo>
                  <a:lnTo>
                    <a:pt x="341105" y="371618"/>
                  </a:lnTo>
                  <a:lnTo>
                    <a:pt x="341105" y="326259"/>
                  </a:lnTo>
                  <a:lnTo>
                    <a:pt x="228709" y="326259"/>
                  </a:lnTo>
                  <a:close/>
                  <a:moveTo>
                    <a:pt x="228709" y="514254"/>
                  </a:moveTo>
                  <a:lnTo>
                    <a:pt x="228709" y="561070"/>
                  </a:lnTo>
                  <a:lnTo>
                    <a:pt x="341105" y="561070"/>
                  </a:lnTo>
                  <a:lnTo>
                    <a:pt x="341105" y="514254"/>
                  </a:lnTo>
                  <a:lnTo>
                    <a:pt x="228709" y="514254"/>
                  </a:lnTo>
                  <a:close/>
                  <a:moveTo>
                    <a:pt x="228709" y="703706"/>
                  </a:moveTo>
                  <a:lnTo>
                    <a:pt x="228709" y="756352"/>
                  </a:lnTo>
                  <a:lnTo>
                    <a:pt x="341105" y="756352"/>
                  </a:lnTo>
                  <a:lnTo>
                    <a:pt x="341105" y="703706"/>
                  </a:lnTo>
                  <a:lnTo>
                    <a:pt x="228709" y="703706"/>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任意多边形 24"/>
            <p:cNvSpPr/>
            <p:nvPr>
              <p:custDataLst>
                <p:tags r:id="rId3"/>
              </p:custDataLst>
            </p:nvPr>
          </p:nvSpPr>
          <p:spPr>
            <a:xfrm>
              <a:off x="4716535" y="4990905"/>
              <a:ext cx="351145" cy="375990"/>
            </a:xfrm>
            <a:custGeom>
              <a:avLst/>
              <a:gdLst/>
              <a:ahLst/>
              <a:cxnLst/>
              <a:rect l="l" t="t" r="r" b="b"/>
              <a:pathLst>
                <a:path w="351145" h="375990">
                  <a:moveTo>
                    <a:pt x="138396" y="0"/>
                  </a:moveTo>
                  <a:cubicBezTo>
                    <a:pt x="175734" y="39287"/>
                    <a:pt x="214638" y="82036"/>
                    <a:pt x="255106" y="128245"/>
                  </a:cubicBezTo>
                  <a:cubicBezTo>
                    <a:pt x="295574" y="174454"/>
                    <a:pt x="327587" y="215745"/>
                    <a:pt x="351145" y="252118"/>
                  </a:cubicBezTo>
                  <a:lnTo>
                    <a:pt x="202453" y="375990"/>
                  </a:lnTo>
                  <a:cubicBezTo>
                    <a:pt x="181283" y="338737"/>
                    <a:pt x="151554" y="295564"/>
                    <a:pt x="113264" y="246470"/>
                  </a:cubicBezTo>
                  <a:cubicBezTo>
                    <a:pt x="74975" y="197377"/>
                    <a:pt x="37220" y="151653"/>
                    <a:pt x="0" y="109300"/>
                  </a:cubicBezTo>
                  <a:lnTo>
                    <a:pt x="138396"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任意多边形 23"/>
            <p:cNvSpPr/>
            <p:nvPr>
              <p:custDataLst>
                <p:tags r:id="rId4"/>
              </p:custDataLst>
            </p:nvPr>
          </p:nvSpPr>
          <p:spPr>
            <a:xfrm>
              <a:off x="6154808" y="4990905"/>
              <a:ext cx="351146" cy="375990"/>
            </a:xfrm>
            <a:custGeom>
              <a:avLst/>
              <a:gdLst/>
              <a:ahLst/>
              <a:cxnLst/>
              <a:rect l="l" t="t" r="r" b="b"/>
              <a:pathLst>
                <a:path w="351146" h="375990">
                  <a:moveTo>
                    <a:pt x="138397" y="0"/>
                  </a:moveTo>
                  <a:cubicBezTo>
                    <a:pt x="175735" y="39287"/>
                    <a:pt x="214639" y="82036"/>
                    <a:pt x="255107" y="128245"/>
                  </a:cubicBezTo>
                  <a:cubicBezTo>
                    <a:pt x="295575" y="174454"/>
                    <a:pt x="327588" y="215745"/>
                    <a:pt x="351146" y="252118"/>
                  </a:cubicBezTo>
                  <a:lnTo>
                    <a:pt x="202454" y="375990"/>
                  </a:lnTo>
                  <a:cubicBezTo>
                    <a:pt x="181284" y="338737"/>
                    <a:pt x="151555" y="295564"/>
                    <a:pt x="113265" y="246470"/>
                  </a:cubicBezTo>
                  <a:cubicBezTo>
                    <a:pt x="74976" y="197377"/>
                    <a:pt x="37221" y="151653"/>
                    <a:pt x="0" y="109300"/>
                  </a:cubicBezTo>
                  <a:lnTo>
                    <a:pt x="138397"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任意多边形 22"/>
            <p:cNvSpPr/>
            <p:nvPr>
              <p:custDataLst>
                <p:tags r:id="rId5"/>
              </p:custDataLst>
            </p:nvPr>
          </p:nvSpPr>
          <p:spPr>
            <a:xfrm>
              <a:off x="4677186"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任意多边形 21"/>
            <p:cNvSpPr/>
            <p:nvPr>
              <p:custDataLst>
                <p:tags r:id="rId6"/>
              </p:custDataLst>
            </p:nvPr>
          </p:nvSpPr>
          <p:spPr>
            <a:xfrm>
              <a:off x="6115461" y="5426645"/>
              <a:ext cx="310228" cy="506504"/>
            </a:xfrm>
            <a:custGeom>
              <a:avLst/>
              <a:gdLst/>
              <a:ahLst/>
              <a:cxnLst/>
              <a:rect l="l" t="t" r="r" b="b"/>
              <a:pathLst>
                <a:path w="310228" h="506504">
                  <a:moveTo>
                    <a:pt x="0" y="0"/>
                  </a:moveTo>
                  <a:lnTo>
                    <a:pt x="310228" y="0"/>
                  </a:lnTo>
                  <a:lnTo>
                    <a:pt x="310228" y="506504"/>
                  </a:lnTo>
                  <a:lnTo>
                    <a:pt x="128244" y="506504"/>
                  </a:lnTo>
                  <a:lnTo>
                    <a:pt x="128244" y="202569"/>
                  </a:lnTo>
                  <a:lnTo>
                    <a:pt x="0" y="202569"/>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4" name="图片 13" descr="复旦大学微电子学院芯创讲师团"/>
          <p:cNvPicPr>
            <a:picLocks noChangeAspect="1"/>
          </p:cNvPicPr>
          <p:nvPr/>
        </p:nvPicPr>
        <p:blipFill>
          <a:blip r:embed="rId12">
            <a:lum bright="100000" contrast="-12000"/>
          </a:blip>
          <a:srcRect l="46632" t="15210" r="22049" b="36756"/>
          <a:stretch>
            <a:fillRect/>
          </a:stretch>
        </p:blipFill>
        <p:spPr>
          <a:xfrm>
            <a:off x="0" y="-12700"/>
            <a:ext cx="4211320" cy="6880225"/>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AF9DB025-1BB5-B389-4539-4EDCC152FE89}"/>
              </a:ext>
            </a:extLst>
          </p:cNvPr>
          <p:cNvPicPr>
            <a:picLocks/>
          </p:cNvPicPr>
          <p:nvPr/>
        </p:nvPicPr>
        <p:blipFill>
          <a:blip r:embed="rId13" cstate="print">
            <a:extLst>
              <a:ext uri="{28A0092B-C50C-407E-A947-70E740481C1C}">
                <a14:useLocalDpi xmlns:a14="http://schemas.microsoft.com/office/drawing/2010/main" val="0"/>
              </a:ext>
            </a:extLst>
          </a:blip>
          <a:srcRect t="3298" b="3298"/>
          <a:stretch/>
        </p:blipFill>
        <p:spPr>
          <a:xfrm>
            <a:off x="4349750" y="4124325"/>
            <a:ext cx="3491865" cy="694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44B3B-844F-DB21-5C3D-EEB25661008E}"/>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B54D27D0-C676-F31F-13A4-8E2DA7F866B1}"/>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A654CAEA-D9A9-BBF8-3D97-8B08BED7825D}"/>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59709ECC-7C80-B98E-9500-D26192694A9B}"/>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324A7F5-5613-E1F8-53CC-59598D9EE62C}"/>
              </a:ext>
            </a:extLst>
          </p:cNvPr>
          <p:cNvPicPr>
            <a:picLocks noChangeAspect="1"/>
          </p:cNvPicPr>
          <p:nvPr/>
        </p:nvPicPr>
        <p:blipFill>
          <a:blip r:embed="rId23">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90E034DC-76ED-3A36-97BE-14B5E0FB135E}"/>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01C5FFF3-B247-2E02-E34F-9F22981B9BC0}"/>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A640B26E-000C-F1AE-8285-38163CFB3164}"/>
                </a:ext>
              </a:extLst>
            </p:cNvPr>
            <p:cNvPicPr>
              <a:picLocks noChangeAspect="1"/>
            </p:cNvPicPr>
            <p:nvPr/>
          </p:nvPicPr>
          <p:blipFill>
            <a:blip r:embed="rId23">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5F3F0856-5166-2470-1112-F7608C424BE7}"/>
              </a:ext>
            </a:extLst>
          </p:cNvPr>
          <p:cNvGrpSpPr/>
          <p:nvPr/>
        </p:nvGrpSpPr>
        <p:grpSpPr>
          <a:xfrm>
            <a:off x="730250" y="1210310"/>
            <a:ext cx="6525895" cy="1922145"/>
            <a:chOff x="1150" y="5311"/>
            <a:chExt cx="10277" cy="3027"/>
          </a:xfrm>
        </p:grpSpPr>
        <p:sp>
          <p:nvSpPr>
            <p:cNvPr id="13" name="矩形 12">
              <a:extLst>
                <a:ext uri="{FF2B5EF4-FFF2-40B4-BE49-F238E27FC236}">
                  <a16:creationId xmlns:a16="http://schemas.microsoft.com/office/drawing/2014/main" id="{7A7CE1EC-C7D3-5894-CC36-DA713E95BB68}"/>
                </a:ext>
              </a:extLst>
            </p:cNvPr>
            <p:cNvSpPr/>
            <p:nvPr>
              <p:custDataLst>
                <p:tags r:id="rId19"/>
              </p:custDataLst>
            </p:nvPr>
          </p:nvSpPr>
          <p:spPr>
            <a:xfrm>
              <a:off x="1150" y="5311"/>
              <a:ext cx="2268" cy="725"/>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二极管</a:t>
              </a:r>
            </a:p>
          </p:txBody>
        </p:sp>
        <p:sp>
          <p:nvSpPr>
            <p:cNvPr id="14" name="矩形 13">
              <a:extLst>
                <a:ext uri="{FF2B5EF4-FFF2-40B4-BE49-F238E27FC236}">
                  <a16:creationId xmlns:a16="http://schemas.microsoft.com/office/drawing/2014/main" id="{A09C609B-A827-DD29-5C2C-F4289714E29F}"/>
                </a:ext>
              </a:extLst>
            </p:cNvPr>
            <p:cNvSpPr/>
            <p:nvPr>
              <p:custDataLst>
                <p:tags r:id="rId20"/>
              </p:custDataLst>
            </p:nvPr>
          </p:nvSpPr>
          <p:spPr>
            <a:xfrm>
              <a:off x="1510" y="6035"/>
              <a:ext cx="9917" cy="230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dirty="0">
                  <a:latin typeface="微软雅黑" panose="020B0503020204020204" charset="-122"/>
                  <a:ea typeface="微软雅黑" panose="020B0503020204020204" charset="-122"/>
                </a:rPr>
                <a:t>二极管是由导电能力介于导体和绝缘体之间的物质制成的器件，故而称之为半导体二极管。半导体二极管由1个PN结构成，具有</a:t>
              </a:r>
              <a:r>
                <a:rPr lang="zh-CN" sz="2000" b="1" dirty="0">
                  <a:solidFill>
                    <a:srgbClr val="C00000"/>
                  </a:solidFill>
                  <a:latin typeface="微软雅黑" panose="020B0503020204020204" charset="-122"/>
                  <a:ea typeface="微软雅黑" panose="020B0503020204020204" charset="-122"/>
                </a:rPr>
                <a:t>单向导电</a:t>
              </a:r>
              <a:r>
                <a:rPr lang="zh-CN" sz="2000" dirty="0">
                  <a:latin typeface="微软雅黑" panose="020B0503020204020204" charset="-122"/>
                  <a:ea typeface="微软雅黑" panose="020B0503020204020204" charset="-122"/>
                </a:rPr>
                <a:t>的特性。</a:t>
              </a:r>
            </a:p>
          </p:txBody>
        </p:sp>
      </p:grpSp>
      <p:sp>
        <p:nvSpPr>
          <p:cNvPr id="4" name="文本框 3">
            <a:extLst>
              <a:ext uri="{FF2B5EF4-FFF2-40B4-BE49-F238E27FC236}">
                <a16:creationId xmlns:a16="http://schemas.microsoft.com/office/drawing/2014/main" id="{92E336DF-7E90-DEE0-1335-7D662391B58E}"/>
              </a:ext>
            </a:extLst>
          </p:cNvPr>
          <p:cNvSpPr txBox="1"/>
          <p:nvPr>
            <p:custDataLst>
              <p:tags r:id="rId2"/>
            </p:custDataLst>
          </p:nvPr>
        </p:nvSpPr>
        <p:spPr>
          <a:xfrm>
            <a:off x="729615" y="3086923"/>
            <a:ext cx="6101715" cy="3177351"/>
          </a:xfrm>
          <a:prstGeom prst="roundRect">
            <a:avLst>
              <a:gd name="adj" fmla="val 11651"/>
            </a:avLst>
          </a:prstGeom>
          <a:noFill/>
          <a:ln w="28575" cmpd="sng">
            <a:solidFill>
              <a:schemeClr val="accent1"/>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E03D0D52-D0BF-F8EB-3B98-320305D9A094}"/>
              </a:ext>
            </a:extLst>
          </p:cNvPr>
          <p:cNvPicPr>
            <a:picLocks noChangeAspect="1"/>
          </p:cNvPicPr>
          <p:nvPr>
            <p:custDataLst>
              <p:tags r:id="rId3"/>
            </p:custDataLst>
          </p:nvPr>
        </p:nvPicPr>
        <p:blipFill>
          <a:blip r:embed="rId24"/>
          <a:stretch>
            <a:fillRect/>
          </a:stretch>
        </p:blipFill>
        <p:spPr>
          <a:xfrm>
            <a:off x="5165090" y="4552028"/>
            <a:ext cx="1330960" cy="904875"/>
          </a:xfrm>
          <a:prstGeom prst="rect">
            <a:avLst/>
          </a:prstGeom>
        </p:spPr>
      </p:pic>
      <p:pic>
        <p:nvPicPr>
          <p:cNvPr id="5" name="图片 4">
            <a:extLst>
              <a:ext uri="{FF2B5EF4-FFF2-40B4-BE49-F238E27FC236}">
                <a16:creationId xmlns:a16="http://schemas.microsoft.com/office/drawing/2014/main" id="{8BBA79B6-FEF8-304C-C2E4-9D9E536AE050}"/>
              </a:ext>
            </a:extLst>
          </p:cNvPr>
          <p:cNvPicPr>
            <a:picLocks noChangeAspect="1"/>
          </p:cNvPicPr>
          <p:nvPr>
            <p:custDataLst>
              <p:tags r:id="rId4"/>
            </p:custDataLst>
          </p:nvPr>
        </p:nvPicPr>
        <p:blipFill>
          <a:blip r:embed="rId25">
            <a:clrChange>
              <a:clrFrom>
                <a:srgbClr val="FFFFFF">
                  <a:alpha val="100000"/>
                </a:srgbClr>
              </a:clrFrom>
              <a:clrTo>
                <a:srgbClr val="FFFFFF">
                  <a:alpha val="100000"/>
                  <a:alpha val="0"/>
                </a:srgbClr>
              </a:clrTo>
            </a:clrChange>
          </a:blip>
          <a:stretch>
            <a:fillRect/>
          </a:stretch>
        </p:blipFill>
        <p:spPr>
          <a:xfrm>
            <a:off x="1125220" y="4552028"/>
            <a:ext cx="1392555" cy="929005"/>
          </a:xfrm>
          <a:prstGeom prst="rect">
            <a:avLst/>
          </a:prstGeom>
        </p:spPr>
      </p:pic>
      <p:sp>
        <p:nvSpPr>
          <p:cNvPr id="21" name="文本框 20">
            <a:extLst>
              <a:ext uri="{FF2B5EF4-FFF2-40B4-BE49-F238E27FC236}">
                <a16:creationId xmlns:a16="http://schemas.microsoft.com/office/drawing/2014/main" id="{7A554436-6749-3FB5-22BC-64F11365D922}"/>
              </a:ext>
            </a:extLst>
          </p:cNvPr>
          <p:cNvSpPr txBox="1"/>
          <p:nvPr>
            <p:custDataLst>
              <p:tags r:id="rId5"/>
            </p:custDataLst>
          </p:nvPr>
        </p:nvSpPr>
        <p:spPr>
          <a:xfrm>
            <a:off x="958850" y="3147586"/>
            <a:ext cx="1896110"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charset="-122"/>
                <a:ea typeface="微软雅黑" panose="020B0503020204020204" charset="-122"/>
              </a:rPr>
              <a:t>普通二极管</a:t>
            </a:r>
          </a:p>
        </p:txBody>
      </p:sp>
      <p:grpSp>
        <p:nvGrpSpPr>
          <p:cNvPr id="32" name="组合 31">
            <a:extLst>
              <a:ext uri="{FF2B5EF4-FFF2-40B4-BE49-F238E27FC236}">
                <a16:creationId xmlns:a16="http://schemas.microsoft.com/office/drawing/2014/main" id="{B1E48F02-6C32-F8DB-AC82-BE7A4EA32A8B}"/>
              </a:ext>
            </a:extLst>
          </p:cNvPr>
          <p:cNvGrpSpPr/>
          <p:nvPr/>
        </p:nvGrpSpPr>
        <p:grpSpPr>
          <a:xfrm>
            <a:off x="7087870" y="3058160"/>
            <a:ext cx="4220845" cy="3206113"/>
            <a:chOff x="11162" y="3311"/>
            <a:chExt cx="7144" cy="4722"/>
          </a:xfrm>
        </p:grpSpPr>
        <p:sp>
          <p:nvSpPr>
            <p:cNvPr id="11" name="文本框 10">
              <a:extLst>
                <a:ext uri="{FF2B5EF4-FFF2-40B4-BE49-F238E27FC236}">
                  <a16:creationId xmlns:a16="http://schemas.microsoft.com/office/drawing/2014/main" id="{31851B41-933E-5144-14C8-DD7746A68EA8}"/>
                </a:ext>
              </a:extLst>
            </p:cNvPr>
            <p:cNvSpPr txBox="1"/>
            <p:nvPr>
              <p:custDataLst>
                <p:tags r:id="rId17"/>
              </p:custDataLst>
            </p:nvPr>
          </p:nvSpPr>
          <p:spPr>
            <a:xfrm>
              <a:off x="11162" y="3311"/>
              <a:ext cx="7144" cy="4722"/>
            </a:xfrm>
            <a:prstGeom prst="roundRect">
              <a:avLst>
                <a:gd name="adj" fmla="val 11651"/>
              </a:avLst>
            </a:prstGeom>
            <a:noFill/>
            <a:ln w="28575" cmpd="sng">
              <a:solidFill>
                <a:srgbClr val="264787"/>
              </a:solidFill>
              <a:prstDash val="solid"/>
            </a:ln>
          </p:spPr>
          <p:txBody>
            <a:bodyPr wrap="square" tIns="179705">
              <a:noAutofit/>
            </a:bodyPr>
            <a:lstStyle/>
            <a:p>
              <a:pPr indent="0"/>
              <a:r>
                <a:rPr lang="en-US" altLang="zh-CN" b="0">
                  <a:latin typeface="微软雅黑" panose="020B0503020204020204" charset="-122"/>
                  <a:ea typeface="微软雅黑" panose="020B0503020204020204" charset="-122"/>
                </a:rPr>
                <a:t>    </a:t>
              </a:r>
              <a:endParaRPr b="1">
                <a:solidFill>
                  <a:srgbClr val="2F5EB0"/>
                </a:solidFill>
                <a:latin typeface="微软雅黑" panose="020B0503020204020204" charset="-122"/>
                <a:ea typeface="微软雅黑" panose="020B0503020204020204" charset="-122"/>
              </a:endParaRPr>
            </a:p>
          </p:txBody>
        </p:sp>
        <p:sp>
          <p:nvSpPr>
            <p:cNvPr id="17" name="文本框 16">
              <a:extLst>
                <a:ext uri="{FF2B5EF4-FFF2-40B4-BE49-F238E27FC236}">
                  <a16:creationId xmlns:a16="http://schemas.microsoft.com/office/drawing/2014/main" id="{08446D18-B530-1DC2-E35F-70D808109707}"/>
                </a:ext>
              </a:extLst>
            </p:cNvPr>
            <p:cNvSpPr txBox="1"/>
            <p:nvPr>
              <p:custDataLst>
                <p:tags r:id="rId18"/>
              </p:custDataLst>
            </p:nvPr>
          </p:nvSpPr>
          <p:spPr>
            <a:xfrm>
              <a:off x="11776" y="3467"/>
              <a:ext cx="4360" cy="712"/>
            </a:xfrm>
            <a:prstGeom prst="rect">
              <a:avLst/>
            </a:prstGeom>
            <a:noFill/>
          </p:spPr>
          <p:txBody>
            <a:bodyPr wrap="square" rtlCol="0">
              <a:spAutoFit/>
            </a:bodyPr>
            <a:lstStyle/>
            <a:p>
              <a:pPr algn="l"/>
              <a:r>
                <a:rPr lang="zh-CN" altLang="en-US" sz="2000" b="1" dirty="0">
                  <a:solidFill>
                    <a:srgbClr val="2F5EB0"/>
                  </a:solidFill>
                  <a:latin typeface="微软雅黑" panose="020B0503020204020204" charset="-122"/>
                  <a:ea typeface="微软雅黑" panose="020B0503020204020204" charset="-122"/>
                </a:rPr>
                <a:t>发光二极管</a:t>
              </a:r>
            </a:p>
          </p:txBody>
        </p:sp>
      </p:grpSp>
      <p:sp>
        <p:nvSpPr>
          <p:cNvPr id="28" name="文本框 27">
            <a:extLst>
              <a:ext uri="{FF2B5EF4-FFF2-40B4-BE49-F238E27FC236}">
                <a16:creationId xmlns:a16="http://schemas.microsoft.com/office/drawing/2014/main" id="{1604340F-331B-0B80-0AF1-0C730A5FC279}"/>
              </a:ext>
            </a:extLst>
          </p:cNvPr>
          <p:cNvSpPr txBox="1"/>
          <p:nvPr>
            <p:custDataLst>
              <p:tags r:id="rId6"/>
            </p:custDataLst>
          </p:nvPr>
        </p:nvSpPr>
        <p:spPr>
          <a:xfrm>
            <a:off x="2689150" y="3161569"/>
            <a:ext cx="3745230" cy="1445717"/>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chemeClr val="tx1">
                    <a:lumMod val="65000"/>
                    <a:lumOff val="35000"/>
                  </a:schemeClr>
                </a:solidFill>
                <a:latin typeface="微软雅黑" panose="020B0503020204020204" charset="-122"/>
                <a:ea typeface="微软雅黑" panose="020B0503020204020204" charset="-122"/>
                <a:sym typeface="+mn-ea"/>
              </a:rPr>
              <a:t>在管身的一端印有</a:t>
            </a:r>
            <a:r>
              <a:rPr lang="zh-CN" altLang="en-US" dirty="0">
                <a:solidFill>
                  <a:srgbClr val="C00000"/>
                </a:solidFill>
                <a:latin typeface="微软雅黑" panose="020B0503020204020204" charset="-122"/>
                <a:ea typeface="微软雅黑" panose="020B0503020204020204" charset="-122"/>
                <a:sym typeface="+mn-ea"/>
              </a:rPr>
              <a:t>黑色圆环</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，表明该端引脚是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，另一端是正极。</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最大工作电流为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75mA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正向压降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0.7V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100V</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p>
        </p:txBody>
      </p:sp>
      <p:sp>
        <p:nvSpPr>
          <p:cNvPr id="33" name="文本框 32">
            <a:extLst>
              <a:ext uri="{FF2B5EF4-FFF2-40B4-BE49-F238E27FC236}">
                <a16:creationId xmlns:a16="http://schemas.microsoft.com/office/drawing/2014/main" id="{CF103617-413E-5899-C322-2A80BFE65D25}"/>
              </a:ext>
            </a:extLst>
          </p:cNvPr>
          <p:cNvSpPr txBox="1"/>
          <p:nvPr/>
        </p:nvSpPr>
        <p:spPr>
          <a:xfrm>
            <a:off x="7227283" y="3507806"/>
            <a:ext cx="3651885" cy="1099468"/>
          </a:xfrm>
          <a:prstGeom prst="rect">
            <a:avLst/>
          </a:prstGeom>
          <a:noFill/>
        </p:spPr>
        <p:txBody>
          <a:bodyPr wrap="square" rtlCol="0" anchor="t">
            <a:spAutoFit/>
          </a:bodyPr>
          <a:lstStyle/>
          <a:p>
            <a:pPr lvl="0" algn="l">
              <a:lnSpc>
                <a:spcPct val="125000"/>
              </a:lnSpc>
              <a:spcBef>
                <a:spcPts val="600"/>
              </a:spcBef>
              <a:buClrTx/>
              <a:buSzTx/>
              <a:buFontTx/>
            </a:pPr>
            <a:r>
              <a:rPr lang="zh-CN" altLang="en-US" dirty="0">
                <a:solidFill>
                  <a:srgbClr val="C00000"/>
                </a:solidFill>
                <a:latin typeface="微软雅黑" panose="020B0503020204020204" charset="-122"/>
                <a:ea typeface="微软雅黑" panose="020B0503020204020204" charset="-122"/>
                <a:sym typeface="+mn-ea"/>
              </a:rPr>
              <a:t>长引脚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正极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dirty="0">
                <a:solidFill>
                  <a:srgbClr val="C00000"/>
                </a:solidFill>
                <a:latin typeface="微软雅黑" panose="020B0503020204020204" charset="-122"/>
                <a:ea typeface="微软雅黑" panose="020B0503020204020204" charset="-122"/>
                <a:sym typeface="+mn-ea"/>
              </a:rPr>
              <a:t>短引脚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的是</a:t>
            </a:r>
            <a:r>
              <a:rPr lang="zh-CN" altLang="en-US" dirty="0">
                <a:solidFill>
                  <a:srgbClr val="C00000"/>
                </a:solidFill>
                <a:latin typeface="微软雅黑" panose="020B0503020204020204" charset="-122"/>
                <a:ea typeface="微软雅黑" panose="020B0503020204020204" charset="-122"/>
                <a:sym typeface="+mn-ea"/>
              </a:rPr>
              <a:t>负极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建议工作电流为</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5~10mA</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br>
              <a:rPr lang="en-US" altLang="zh-CN" dirty="0">
                <a:solidFill>
                  <a:schemeClr val="tx1">
                    <a:lumMod val="65000"/>
                    <a:lumOff val="35000"/>
                  </a:schemeClr>
                </a:solidFill>
                <a:latin typeface="微软雅黑" panose="020B0503020204020204" charset="-122"/>
                <a:ea typeface="微软雅黑" panose="020B0503020204020204" charset="-122"/>
                <a:sym typeface="+mn-ea"/>
              </a:rPr>
            </a:br>
            <a:r>
              <a:rPr lang="zh-CN" altLang="en-US" dirty="0">
                <a:solidFill>
                  <a:schemeClr val="tx1">
                    <a:lumMod val="65000"/>
                    <a:lumOff val="35000"/>
                  </a:schemeClr>
                </a:solidFill>
                <a:latin typeface="微软雅黑" panose="020B0503020204020204" charset="-122"/>
                <a:ea typeface="微软雅黑" panose="020B0503020204020204" charset="-122"/>
                <a:sym typeface="+mn-ea"/>
              </a:rPr>
              <a:t>反向压降较小，不可反接。</a:t>
            </a:r>
          </a:p>
        </p:txBody>
      </p:sp>
      <p:sp>
        <p:nvSpPr>
          <p:cNvPr id="12" name="文本框 11">
            <a:extLst>
              <a:ext uri="{FF2B5EF4-FFF2-40B4-BE49-F238E27FC236}">
                <a16:creationId xmlns:a16="http://schemas.microsoft.com/office/drawing/2014/main" id="{9AC28D47-73F0-C12E-730E-88A63F25534C}"/>
              </a:ext>
            </a:extLst>
          </p:cNvPr>
          <p:cNvSpPr txBox="1"/>
          <p:nvPr>
            <p:custDataLst>
              <p:tags r:id="rId7"/>
            </p:custDataLst>
          </p:nvPr>
        </p:nvSpPr>
        <p:spPr>
          <a:xfrm>
            <a:off x="5398770" y="560358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16" name="文本框 15">
            <a:extLst>
              <a:ext uri="{FF2B5EF4-FFF2-40B4-BE49-F238E27FC236}">
                <a16:creationId xmlns:a16="http://schemas.microsoft.com/office/drawing/2014/main" id="{B37F92B1-9BFB-ED58-EFE7-99E5D0C98A35}"/>
              </a:ext>
            </a:extLst>
          </p:cNvPr>
          <p:cNvSpPr txBox="1"/>
          <p:nvPr>
            <p:custDataLst>
              <p:tags r:id="rId8"/>
            </p:custDataLst>
          </p:nvPr>
        </p:nvSpPr>
        <p:spPr>
          <a:xfrm>
            <a:off x="1298575" y="5595333"/>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E3F196CA-0B0E-7646-2EA1-0429B42B3AC6}"/>
              </a:ext>
            </a:extLst>
          </p:cNvPr>
          <p:cNvSpPr txBox="1"/>
          <p:nvPr>
            <p:custDataLst>
              <p:tags r:id="rId9"/>
            </p:custDataLst>
          </p:nvPr>
        </p:nvSpPr>
        <p:spPr>
          <a:xfrm>
            <a:off x="3296920" y="56226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10" name="图片 9">
            <a:extLst>
              <a:ext uri="{FF2B5EF4-FFF2-40B4-BE49-F238E27FC236}">
                <a16:creationId xmlns:a16="http://schemas.microsoft.com/office/drawing/2014/main" id="{4616B8E2-B524-C6D0-C337-EEB3DF5CF25A}"/>
              </a:ext>
            </a:extLst>
          </p:cNvPr>
          <p:cNvPicPr>
            <a:picLocks noChangeAspect="1"/>
          </p:cNvPicPr>
          <p:nvPr>
            <p:custDataLst>
              <p:tags r:id="rId10"/>
            </p:custDataLst>
          </p:nvPr>
        </p:nvPicPr>
        <p:blipFill>
          <a:blip r:embed="rId26"/>
          <a:stretch>
            <a:fillRect/>
          </a:stretch>
        </p:blipFill>
        <p:spPr>
          <a:xfrm>
            <a:off x="3145790" y="4689188"/>
            <a:ext cx="1014095" cy="881380"/>
          </a:xfrm>
          <a:prstGeom prst="rect">
            <a:avLst/>
          </a:prstGeom>
        </p:spPr>
      </p:pic>
      <p:pic>
        <p:nvPicPr>
          <p:cNvPr id="29" name="图片 28">
            <a:extLst>
              <a:ext uri="{FF2B5EF4-FFF2-40B4-BE49-F238E27FC236}">
                <a16:creationId xmlns:a16="http://schemas.microsoft.com/office/drawing/2014/main" id="{510688AE-11B5-BCBC-C7DF-8E6DD43B3D3F}"/>
              </a:ext>
            </a:extLst>
          </p:cNvPr>
          <p:cNvPicPr>
            <a:picLocks noChangeAspect="1"/>
          </p:cNvPicPr>
          <p:nvPr>
            <p:custDataLst>
              <p:tags r:id="rId11"/>
            </p:custDataLst>
          </p:nvPr>
        </p:nvPicPr>
        <p:blipFill>
          <a:blip r:embed="rId27"/>
          <a:stretch>
            <a:fillRect/>
          </a:stretch>
        </p:blipFill>
        <p:spPr>
          <a:xfrm>
            <a:off x="7257415" y="4910946"/>
            <a:ext cx="798830" cy="662940"/>
          </a:xfrm>
          <a:prstGeom prst="rect">
            <a:avLst/>
          </a:prstGeom>
        </p:spPr>
      </p:pic>
      <p:sp>
        <p:nvSpPr>
          <p:cNvPr id="30" name="文本框 29">
            <a:extLst>
              <a:ext uri="{FF2B5EF4-FFF2-40B4-BE49-F238E27FC236}">
                <a16:creationId xmlns:a16="http://schemas.microsoft.com/office/drawing/2014/main" id="{1050325B-5CD0-9C67-5C39-58D4DAEE4FB7}"/>
              </a:ext>
            </a:extLst>
          </p:cNvPr>
          <p:cNvSpPr txBox="1"/>
          <p:nvPr>
            <p:custDataLst>
              <p:tags r:id="rId12"/>
            </p:custDataLst>
          </p:nvPr>
        </p:nvSpPr>
        <p:spPr>
          <a:xfrm>
            <a:off x="10098405"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1" name="文本框 30">
            <a:extLst>
              <a:ext uri="{FF2B5EF4-FFF2-40B4-BE49-F238E27FC236}">
                <a16:creationId xmlns:a16="http://schemas.microsoft.com/office/drawing/2014/main" id="{C22B1C99-CB16-7676-E764-2AA50A135970}"/>
              </a:ext>
            </a:extLst>
          </p:cNvPr>
          <p:cNvSpPr txBox="1"/>
          <p:nvPr>
            <p:custDataLst>
              <p:tags r:id="rId13"/>
            </p:custDataLst>
          </p:nvPr>
        </p:nvSpPr>
        <p:spPr>
          <a:xfrm>
            <a:off x="7157720" y="5623416"/>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8" name="文本框 37">
            <a:extLst>
              <a:ext uri="{FF2B5EF4-FFF2-40B4-BE49-F238E27FC236}">
                <a16:creationId xmlns:a16="http://schemas.microsoft.com/office/drawing/2014/main" id="{C3E4A894-9FFC-5EAD-DD0F-3F0CC6337F90}"/>
              </a:ext>
            </a:extLst>
          </p:cNvPr>
          <p:cNvSpPr txBox="1"/>
          <p:nvPr>
            <p:custDataLst>
              <p:tags r:id="rId14"/>
            </p:custDataLst>
          </p:nvPr>
        </p:nvSpPr>
        <p:spPr>
          <a:xfrm>
            <a:off x="8729547" y="5631671"/>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pic>
        <p:nvPicPr>
          <p:cNvPr id="42" name="图片 41">
            <a:extLst>
              <a:ext uri="{FF2B5EF4-FFF2-40B4-BE49-F238E27FC236}">
                <a16:creationId xmlns:a16="http://schemas.microsoft.com/office/drawing/2014/main" id="{814A69EB-FCFC-4A21-2D33-8656D2D2A78C}"/>
              </a:ext>
            </a:extLst>
          </p:cNvPr>
          <p:cNvPicPr>
            <a:picLocks noChangeAspect="1"/>
          </p:cNvPicPr>
          <p:nvPr>
            <p:custDataLst>
              <p:tags r:id="rId15"/>
            </p:custDataLst>
          </p:nvPr>
        </p:nvPicPr>
        <p:blipFill>
          <a:blip r:embed="rId28"/>
          <a:srcRect l="8110" t="13673" r="9305"/>
          <a:stretch>
            <a:fillRect/>
          </a:stretch>
        </p:blipFill>
        <p:spPr>
          <a:xfrm>
            <a:off x="8579484" y="4912276"/>
            <a:ext cx="1109345" cy="669290"/>
          </a:xfrm>
          <a:prstGeom prst="rect">
            <a:avLst/>
          </a:prstGeom>
        </p:spPr>
      </p:pic>
      <p:sp>
        <p:nvSpPr>
          <p:cNvPr id="45" name="文本框 44">
            <a:extLst>
              <a:ext uri="{FF2B5EF4-FFF2-40B4-BE49-F238E27FC236}">
                <a16:creationId xmlns:a16="http://schemas.microsoft.com/office/drawing/2014/main" id="{DB782820-31BF-D1E5-4A0F-7E6612D2DE74}"/>
              </a:ext>
            </a:extLst>
          </p:cNvPr>
          <p:cNvSpPr txBox="1"/>
          <p:nvPr>
            <p:custDataLst>
              <p:tags r:id="rId16"/>
            </p:custDataLst>
          </p:nvPr>
        </p:nvSpPr>
        <p:spPr>
          <a:xfrm>
            <a:off x="7359332" y="1193903"/>
            <a:ext cx="3677920" cy="461665"/>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请挑出一个发光二极管</a:t>
            </a:r>
          </a:p>
        </p:txBody>
      </p:sp>
      <p:pic>
        <p:nvPicPr>
          <p:cNvPr id="18" name="图片 17">
            <a:extLst>
              <a:ext uri="{FF2B5EF4-FFF2-40B4-BE49-F238E27FC236}">
                <a16:creationId xmlns:a16="http://schemas.microsoft.com/office/drawing/2014/main" id="{5ACBE23D-76D7-E9A6-AC2D-3FEADE981A68}"/>
              </a:ext>
            </a:extLst>
          </p:cNvPr>
          <p:cNvPicPr>
            <a:picLocks noChangeAspect="1"/>
          </p:cNvPicPr>
          <p:nvPr/>
        </p:nvPicPr>
        <p:blipFill>
          <a:blip r:embed="rId29">
            <a:extLst>
              <a:ext uri="{BEBA8EAE-BF5A-486C-A8C5-ECC9F3942E4B}">
                <a14:imgProps xmlns:a14="http://schemas.microsoft.com/office/drawing/2010/main">
                  <a14:imgLayer r:embed="rId30">
                    <a14:imgEffect>
                      <a14:sharpenSoften amount="100000"/>
                    </a14:imgEffect>
                  </a14:imgLayer>
                </a14:imgProps>
              </a:ext>
            </a:extLst>
          </a:blip>
          <a:stretch>
            <a:fillRect/>
          </a:stretch>
        </p:blipFill>
        <p:spPr>
          <a:xfrm>
            <a:off x="10026628" y="4352915"/>
            <a:ext cx="967824" cy="1224146"/>
          </a:xfrm>
          <a:prstGeom prst="rect">
            <a:avLst/>
          </a:prstGeom>
        </p:spPr>
      </p:pic>
    </p:spTree>
    <p:custDataLst>
      <p:tags r:id="rId1"/>
    </p:custDataLst>
    <p:extLst>
      <p:ext uri="{BB962C8B-B14F-4D97-AF65-F5344CB8AC3E}">
        <p14:creationId xmlns:p14="http://schemas.microsoft.com/office/powerpoint/2010/main" val="154765514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8A7C9-6275-C44B-2744-78A0E5658065}"/>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38EB79B6-AA89-A134-A5AA-4C7252EC990E}"/>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FBC12085-9F73-B8C2-E2FA-02F39AE87F03}"/>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4CF1F55E-A9EC-84AE-5C46-36E1C33ECBD2}"/>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074DF4CF-4F1C-A38F-E0CB-673EF6E8FB4D}"/>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D8772770-359E-FDC9-9681-45D028CC6267}"/>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D7E9310B-A760-2F74-ACD4-3BC075600411}"/>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92869F1E-0CEC-2925-62DD-5BF52DF7E09B}"/>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sp>
        <p:nvSpPr>
          <p:cNvPr id="12" name="文本框 11">
            <a:extLst>
              <a:ext uri="{FF2B5EF4-FFF2-40B4-BE49-F238E27FC236}">
                <a16:creationId xmlns:a16="http://schemas.microsoft.com/office/drawing/2014/main" id="{B3A7E804-0E16-B9E3-2A51-4D5E96C27711}"/>
              </a:ext>
            </a:extLst>
          </p:cNvPr>
          <p:cNvSpPr txBox="1"/>
          <p:nvPr/>
        </p:nvSpPr>
        <p:spPr>
          <a:xfrm>
            <a:off x="300374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pic>
        <p:nvPicPr>
          <p:cNvPr id="13" name="图片 12">
            <a:extLst>
              <a:ext uri="{FF2B5EF4-FFF2-40B4-BE49-F238E27FC236}">
                <a16:creationId xmlns:a16="http://schemas.microsoft.com/office/drawing/2014/main" id="{42254DB5-5FDC-6928-E942-7AC8BD01C00E}"/>
              </a:ext>
            </a:extLst>
          </p:cNvPr>
          <p:cNvPicPr>
            <a:picLocks noChangeAspect="1"/>
          </p:cNvPicPr>
          <p:nvPr/>
        </p:nvPicPr>
        <p:blipFill>
          <a:blip r:embed="rId5">
            <a:extLst>
              <a:ext uri="{28A0092B-C50C-407E-A947-70E740481C1C}">
                <a14:useLocalDpi xmlns:a14="http://schemas.microsoft.com/office/drawing/2010/main" val="0"/>
              </a:ext>
            </a:extLst>
          </a:blip>
          <a:srcRect t="15139" b="24834"/>
          <a:stretch/>
        </p:blipFill>
        <p:spPr>
          <a:xfrm>
            <a:off x="1233619" y="1332936"/>
            <a:ext cx="6337232" cy="4116705"/>
          </a:xfrm>
          <a:prstGeom prst="rect">
            <a:avLst/>
          </a:prstGeom>
        </p:spPr>
      </p:pic>
      <p:sp>
        <p:nvSpPr>
          <p:cNvPr id="14" name="矩形 13">
            <a:extLst>
              <a:ext uri="{FF2B5EF4-FFF2-40B4-BE49-F238E27FC236}">
                <a16:creationId xmlns:a16="http://schemas.microsoft.com/office/drawing/2014/main" id="{F259E3D2-319E-C60C-7221-9C58C0411591}"/>
              </a:ext>
            </a:extLst>
          </p:cNvPr>
          <p:cNvSpPr/>
          <p:nvPr/>
        </p:nvSpPr>
        <p:spPr>
          <a:xfrm>
            <a:off x="6158434" y="3180843"/>
            <a:ext cx="1412417" cy="1299717"/>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6B5B6A2E-6299-B81E-B8FC-8ADA79450888}"/>
              </a:ext>
            </a:extLst>
          </p:cNvPr>
          <p:cNvSpPr txBox="1"/>
          <p:nvPr/>
        </p:nvSpPr>
        <p:spPr>
          <a:xfrm>
            <a:off x="8117386" y="2867272"/>
            <a:ext cx="3263084" cy="1736646"/>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长引脚为正极，</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短引脚为负极</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正极在上，负极在下。</a:t>
            </a:r>
          </a:p>
        </p:txBody>
      </p:sp>
    </p:spTree>
    <p:custDataLst>
      <p:tags r:id="rId1"/>
    </p:custDataLst>
    <p:extLst>
      <p:ext uri="{BB962C8B-B14F-4D97-AF65-F5344CB8AC3E}">
        <p14:creationId xmlns:p14="http://schemas.microsoft.com/office/powerpoint/2010/main" val="181170512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9DB88-4882-E7D5-4BE8-FEAC85954D7D}"/>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EAB06A54-1DAB-0CA0-7540-6F12B14EC1CF}"/>
              </a:ext>
            </a:extLst>
          </p:cNvPr>
          <p:cNvPicPr>
            <a:picLocks noChangeAspect="1"/>
          </p:cNvPicPr>
          <p:nvPr/>
        </p:nvPicPr>
        <p:blipFill>
          <a:blip r:embed="rId11"/>
          <a:stretch>
            <a:fillRect/>
          </a:stretch>
        </p:blipFill>
        <p:spPr>
          <a:xfrm>
            <a:off x="2004695" y="4121150"/>
            <a:ext cx="1038225" cy="957580"/>
          </a:xfrm>
          <a:prstGeom prst="rect">
            <a:avLst/>
          </a:prstGeom>
        </p:spPr>
      </p:pic>
      <p:grpSp>
        <p:nvGrpSpPr>
          <p:cNvPr id="24" name="组合 23">
            <a:extLst>
              <a:ext uri="{FF2B5EF4-FFF2-40B4-BE49-F238E27FC236}">
                <a16:creationId xmlns:a16="http://schemas.microsoft.com/office/drawing/2014/main" id="{EC9EDA91-DF35-F5B8-6A9B-7CE812603CE8}"/>
              </a:ext>
            </a:extLst>
          </p:cNvPr>
          <p:cNvGrpSpPr/>
          <p:nvPr/>
        </p:nvGrpSpPr>
        <p:grpSpPr>
          <a:xfrm>
            <a:off x="1245235" y="323215"/>
            <a:ext cx="6748145" cy="604520"/>
            <a:chOff x="716110" y="296170"/>
            <a:chExt cx="6748251" cy="604319"/>
          </a:xfrm>
        </p:grpSpPr>
        <p:sp>
          <p:nvSpPr>
            <p:cNvPr id="25" name="文本框 24">
              <a:extLst>
                <a:ext uri="{FF2B5EF4-FFF2-40B4-BE49-F238E27FC236}">
                  <a16:creationId xmlns:a16="http://schemas.microsoft.com/office/drawing/2014/main" id="{98970A6A-2C49-AC59-DC0F-53EE82EA042D}"/>
                </a:ext>
              </a:extLst>
            </p:cNvPr>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a:extLst>
                <a:ext uri="{FF2B5EF4-FFF2-40B4-BE49-F238E27FC236}">
                  <a16:creationId xmlns:a16="http://schemas.microsoft.com/office/drawing/2014/main" id="{32D94957-6370-C5D5-6F75-416B59F51DBA}"/>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44F586D-8755-E721-6F62-ADBF0112C3E4}"/>
              </a:ext>
            </a:extLst>
          </p:cNvPr>
          <p:cNvPicPr>
            <a:picLocks noChangeAspect="1"/>
          </p:cNvPicPr>
          <p:nvPr/>
        </p:nvPicPr>
        <p:blipFill>
          <a:blip r:embed="rId12">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E130B328-9E81-32EF-6F51-CC8EBAE9B1C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272C1DEB-76F1-ABCC-7D08-8CCC51F9F42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E942A249-14B0-B354-AA88-564C4093EDB7}"/>
                </a:ext>
              </a:extLst>
            </p:cNvPr>
            <p:cNvPicPr>
              <a:picLocks noChangeAspect="1"/>
            </p:cNvPicPr>
            <p:nvPr/>
          </p:nvPicPr>
          <p:blipFill>
            <a:blip r:embed="rId12">
              <a:alphaModFix amt="80000"/>
              <a:lum bright="100000"/>
            </a:blip>
            <a:srcRect t="63900" b="21773"/>
            <a:stretch>
              <a:fillRect/>
            </a:stretch>
          </p:blipFill>
          <p:spPr>
            <a:xfrm>
              <a:off x="7911" y="10129"/>
              <a:ext cx="3359" cy="617"/>
            </a:xfrm>
            <a:prstGeom prst="rect">
              <a:avLst/>
            </a:prstGeom>
          </p:spPr>
        </p:pic>
      </p:grpSp>
      <p:grpSp>
        <p:nvGrpSpPr>
          <p:cNvPr id="22" name="组合 21">
            <a:extLst>
              <a:ext uri="{FF2B5EF4-FFF2-40B4-BE49-F238E27FC236}">
                <a16:creationId xmlns:a16="http://schemas.microsoft.com/office/drawing/2014/main" id="{49B5ED68-A9F6-478E-3353-2057D1FEDF6F}"/>
              </a:ext>
            </a:extLst>
          </p:cNvPr>
          <p:cNvGrpSpPr/>
          <p:nvPr/>
        </p:nvGrpSpPr>
        <p:grpSpPr>
          <a:xfrm>
            <a:off x="730250" y="1085215"/>
            <a:ext cx="10445115" cy="2804795"/>
            <a:chOff x="1150" y="5311"/>
            <a:chExt cx="16449" cy="4417"/>
          </a:xfrm>
        </p:grpSpPr>
        <p:sp>
          <p:nvSpPr>
            <p:cNvPr id="13" name="矩形 12">
              <a:extLst>
                <a:ext uri="{FF2B5EF4-FFF2-40B4-BE49-F238E27FC236}">
                  <a16:creationId xmlns:a16="http://schemas.microsoft.com/office/drawing/2014/main" id="{64104DCD-F9B7-2A53-E01D-C9DD0EDA47DE}"/>
                </a:ext>
              </a:extLst>
            </p:cNvPr>
            <p:cNvSpPr/>
            <p:nvPr>
              <p:custDataLst>
                <p:tags r:id="rId7"/>
              </p:custDataLst>
            </p:nvPr>
          </p:nvSpPr>
          <p:spPr>
            <a:xfrm>
              <a:off x="1150" y="5311"/>
              <a:ext cx="2290" cy="727"/>
            </a:xfrm>
            <a:prstGeom prst="rect">
              <a:avLst/>
            </a:prstGeom>
          </p:spPr>
          <p:txBody>
            <a:bodyPr wrap="none">
              <a:spAutoFit/>
            </a:bodyPr>
            <a:lstStyle/>
            <a:p>
              <a:pPr marL="342900" indent="-342900">
                <a:buFont typeface="Wingdings" panose="05000000000000000000" pitchFamily="2" charset="2"/>
                <a:buChar char="n"/>
              </a:pPr>
              <a:r>
                <a:rPr lang="zh-CN" altLang="en-US" sz="2400" b="1" dirty="0">
                  <a:solidFill>
                    <a:srgbClr val="2F5EB0"/>
                  </a:solidFill>
                  <a:latin typeface="微软雅黑" panose="020B0503020204020204" charset="-122"/>
                  <a:ea typeface="微软雅黑" panose="020B0503020204020204" charset="-122"/>
                </a:rPr>
                <a:t>电阻器</a:t>
              </a:r>
            </a:p>
          </p:txBody>
        </p:sp>
        <p:sp>
          <p:nvSpPr>
            <p:cNvPr id="14" name="矩形 13">
              <a:extLst>
                <a:ext uri="{FF2B5EF4-FFF2-40B4-BE49-F238E27FC236}">
                  <a16:creationId xmlns:a16="http://schemas.microsoft.com/office/drawing/2014/main" id="{E009ACCF-961C-21F9-7DCD-0665D9FE91C1}"/>
                </a:ext>
              </a:extLst>
            </p:cNvPr>
            <p:cNvSpPr/>
            <p:nvPr>
              <p:custDataLst>
                <p:tags r:id="rId8"/>
              </p:custDataLst>
            </p:nvPr>
          </p:nvSpPr>
          <p:spPr>
            <a:xfrm>
              <a:off x="1510" y="6035"/>
              <a:ext cx="16089" cy="3693"/>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sz="2000" b="1" dirty="0">
                  <a:solidFill>
                    <a:srgbClr val="C00000"/>
                  </a:solidFill>
                  <a:latin typeface="微软雅黑" panose="020B0503020204020204" charset="-122"/>
                  <a:ea typeface="微软雅黑" panose="020B0503020204020204" charset="-122"/>
                </a:rPr>
                <a:t>色环</a:t>
              </a:r>
              <a:r>
                <a:rPr lang="zh-CN" sz="2000" dirty="0">
                  <a:latin typeface="微软雅黑" panose="020B0503020204020204" charset="-122"/>
                  <a:ea typeface="微软雅黑" panose="020B0503020204020204" charset="-122"/>
                </a:rPr>
                <a:t>电阻：在电阻封装上（即电阻表面）涂上一定颜色的色环，来代表这个电阻的阻值，</a:t>
              </a:r>
              <a:r>
                <a:rPr lang="zh-CN" sz="2000" dirty="0">
                  <a:latin typeface="微软雅黑" panose="020B0503020204020204" charset="-122"/>
                  <a:ea typeface="微软雅黑" panose="020B0503020204020204" charset="-122"/>
                  <a:sym typeface="+mn-ea"/>
                </a:rPr>
                <a:t>常见类型为</a:t>
              </a:r>
              <a:r>
                <a:rPr lang="zh-CN" sz="2000" dirty="0">
                  <a:latin typeface="微软雅黑" panose="020B0503020204020204" charset="-122"/>
                  <a:ea typeface="微软雅黑" panose="020B0503020204020204" charset="-122"/>
                </a:rPr>
                <a:t>四色环和</a:t>
              </a:r>
              <a:r>
                <a:rPr lang="zh-CN" sz="2000" b="1" dirty="0">
                  <a:solidFill>
                    <a:srgbClr val="C00000"/>
                  </a:solidFill>
                  <a:latin typeface="微软雅黑" panose="020B0503020204020204" charset="-122"/>
                  <a:ea typeface="微软雅黑" panose="020B0503020204020204" charset="-122"/>
                </a:rPr>
                <a:t>五色环</a:t>
              </a:r>
              <a:r>
                <a:rPr lang="zh-CN" sz="2000" dirty="0">
                  <a:latin typeface="微软雅黑" panose="020B0503020204020204" charset="-122"/>
                  <a:ea typeface="微软雅黑" panose="020B0503020204020204" charset="-122"/>
                </a:rPr>
                <a:t>。</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sym typeface="+mn-ea"/>
                </a:rPr>
                <a:t>四色环：前两环分别代表阻值的两位有效数，第三环代表10的幂数，第四环代表误差。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五色环：前三环分别代表阻值的三位有效数，第四环代表</a:t>
              </a:r>
              <a:r>
                <a:rPr lang="zh-CN" dirty="0">
                  <a:latin typeface="微软雅黑" panose="020B0503020204020204" charset="-122"/>
                  <a:ea typeface="微软雅黑" panose="020B0503020204020204" charset="-122"/>
                  <a:sym typeface="+mn-ea"/>
                </a:rPr>
                <a:t>10的幂数，</a:t>
              </a:r>
              <a:r>
                <a:rPr lang="zh-CN" dirty="0">
                  <a:latin typeface="微软雅黑" panose="020B0503020204020204" charset="-122"/>
                  <a:ea typeface="微软雅黑" panose="020B0503020204020204" charset="-122"/>
                </a:rPr>
                <a:t>第五环代表误差。</a:t>
              </a:r>
            </a:p>
            <a:p>
              <a:pPr indent="457200" fontAlgn="auto">
                <a:lnSpc>
                  <a:spcPct val="125000"/>
                </a:lnSpc>
                <a:spcBef>
                  <a:spcPts val="600"/>
                </a:spcBef>
                <a:buFont typeface="Arial" panose="020B0604020202020204" pitchFamily="34" charset="0"/>
                <a:buNone/>
              </a:pPr>
              <a:r>
                <a:rPr lang="zh-CN" dirty="0">
                  <a:latin typeface="微软雅黑" panose="020B0503020204020204" charset="-122"/>
                  <a:ea typeface="微软雅黑" panose="020B0503020204020204" charset="-122"/>
                </a:rPr>
                <a:t>以五色环表示法为例，</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棕、黑、黑、黑、棕</a:t>
              </a:r>
              <a:r>
                <a:rPr lang="en-US" altLang="zh-CN" dirty="0">
                  <a:latin typeface="微软雅黑" panose="020B0503020204020204" charset="-122"/>
                  <a:ea typeface="微软雅黑" panose="020B0503020204020204" charset="-122"/>
                </a:rPr>
                <a:t>”= 100Ω</a:t>
              </a:r>
              <a:r>
                <a:rPr lang="zh-CN" altLang="en-US" dirty="0">
                  <a:latin typeface="微软雅黑" panose="020B0503020204020204" charset="-122"/>
                  <a:ea typeface="微软雅黑" panose="020B0503020204020204" charset="-122"/>
                  <a:sym typeface="+mn-ea"/>
                </a:rPr>
                <a:t>电阻，误差</a:t>
              </a:r>
              <a:r>
                <a:rPr lang="en-US" altLang="zh-CN" dirty="0">
                  <a:latin typeface="微软雅黑" panose="020B0503020204020204" charset="-122"/>
                  <a:ea typeface="微软雅黑" panose="020B0503020204020204" charset="-122"/>
                  <a:sym typeface="+mn-ea"/>
                </a:rPr>
                <a:t>±1%</a:t>
              </a:r>
              <a:endParaRPr lang="zh-CN" altLang="en-US" dirty="0">
                <a:latin typeface="微软雅黑" panose="020B0503020204020204" charset="-122"/>
                <a:ea typeface="微软雅黑" panose="020B0503020204020204" charset="-122"/>
                <a:sym typeface="+mn-ea"/>
              </a:endParaRPr>
            </a:p>
          </p:txBody>
        </p:sp>
      </p:grpSp>
      <p:pic>
        <p:nvPicPr>
          <p:cNvPr id="35" name="图片 34">
            <a:extLst>
              <a:ext uri="{FF2B5EF4-FFF2-40B4-BE49-F238E27FC236}">
                <a16:creationId xmlns:a16="http://schemas.microsoft.com/office/drawing/2014/main" id="{7F06A271-9BBD-5828-0296-6494807C48CE}"/>
              </a:ext>
            </a:extLst>
          </p:cNvPr>
          <p:cNvPicPr>
            <a:picLocks noChangeAspect="1"/>
          </p:cNvPicPr>
          <p:nvPr>
            <p:custDataLst>
              <p:tags r:id="rId2"/>
            </p:custDataLst>
          </p:nvPr>
        </p:nvPicPr>
        <p:blipFill>
          <a:blip r:embed="rId13"/>
          <a:srcRect l="26644"/>
          <a:stretch>
            <a:fillRect/>
          </a:stretch>
        </p:blipFill>
        <p:spPr>
          <a:xfrm>
            <a:off x="7327265" y="3762771"/>
            <a:ext cx="2199005" cy="1699737"/>
          </a:xfrm>
          <a:prstGeom prst="rect">
            <a:avLst/>
          </a:prstGeom>
          <a:effectLst>
            <a:outerShdw blurRad="50800" dist="38100" dir="2700000" algn="tl" rotWithShape="0">
              <a:prstClr val="black">
                <a:alpha val="40000"/>
              </a:prstClr>
            </a:outerShdw>
          </a:effectLst>
        </p:spPr>
      </p:pic>
      <p:sp>
        <p:nvSpPr>
          <p:cNvPr id="38" name="文本框 37">
            <a:extLst>
              <a:ext uri="{FF2B5EF4-FFF2-40B4-BE49-F238E27FC236}">
                <a16:creationId xmlns:a16="http://schemas.microsoft.com/office/drawing/2014/main" id="{2111EA87-137C-165C-8875-EB0E2FDD2FB0}"/>
              </a:ext>
            </a:extLst>
          </p:cNvPr>
          <p:cNvSpPr txBox="1"/>
          <p:nvPr>
            <p:custDataLst>
              <p:tags r:id="rId3"/>
            </p:custDataLst>
          </p:nvPr>
        </p:nvSpPr>
        <p:spPr>
          <a:xfrm>
            <a:off x="2004695" y="5176520"/>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2" name="文本框 1">
            <a:extLst>
              <a:ext uri="{FF2B5EF4-FFF2-40B4-BE49-F238E27FC236}">
                <a16:creationId xmlns:a16="http://schemas.microsoft.com/office/drawing/2014/main" id="{FA561676-5A74-CEA8-948D-C360CCDA5A26}"/>
              </a:ext>
            </a:extLst>
          </p:cNvPr>
          <p:cNvSpPr txBox="1"/>
          <p:nvPr/>
        </p:nvSpPr>
        <p:spPr>
          <a:xfrm>
            <a:off x="8040370" y="5512038"/>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pic>
        <p:nvPicPr>
          <p:cNvPr id="10" name="图片 9">
            <a:extLst>
              <a:ext uri="{FF2B5EF4-FFF2-40B4-BE49-F238E27FC236}">
                <a16:creationId xmlns:a16="http://schemas.microsoft.com/office/drawing/2014/main" id="{1FBCC198-BF73-7041-6805-85FA0D4F7A77}"/>
              </a:ext>
            </a:extLst>
          </p:cNvPr>
          <p:cNvPicPr>
            <a:picLocks noChangeAspect="1"/>
          </p:cNvPicPr>
          <p:nvPr>
            <p:custDataLst>
              <p:tags r:id="rId4"/>
            </p:custDataLst>
          </p:nvPr>
        </p:nvPicPr>
        <p:blipFill>
          <a:blip r:embed="rId14"/>
          <a:stretch>
            <a:fillRect/>
          </a:stretch>
        </p:blipFill>
        <p:spPr>
          <a:xfrm>
            <a:off x="4431665" y="4164330"/>
            <a:ext cx="1370965" cy="909955"/>
          </a:xfrm>
          <a:prstGeom prst="rect">
            <a:avLst/>
          </a:prstGeom>
        </p:spPr>
      </p:pic>
      <p:sp>
        <p:nvSpPr>
          <p:cNvPr id="15" name="文本框 14">
            <a:extLst>
              <a:ext uri="{FF2B5EF4-FFF2-40B4-BE49-F238E27FC236}">
                <a16:creationId xmlns:a16="http://schemas.microsoft.com/office/drawing/2014/main" id="{2C90E00B-7157-32BF-E692-246780D40BE9}"/>
              </a:ext>
            </a:extLst>
          </p:cNvPr>
          <p:cNvSpPr txBox="1"/>
          <p:nvPr>
            <p:custDataLst>
              <p:tags r:id="rId5"/>
            </p:custDataLst>
          </p:nvPr>
        </p:nvSpPr>
        <p:spPr>
          <a:xfrm>
            <a:off x="4685665" y="5161915"/>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43F7730D-9A9B-8309-727B-5B544EAA75BC}"/>
              </a:ext>
            </a:extLst>
          </p:cNvPr>
          <p:cNvSpPr txBox="1"/>
          <p:nvPr/>
        </p:nvSpPr>
        <p:spPr>
          <a:xfrm>
            <a:off x="1755140" y="4111942"/>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5" name="文本框 4">
            <a:extLst>
              <a:ext uri="{FF2B5EF4-FFF2-40B4-BE49-F238E27FC236}">
                <a16:creationId xmlns:a16="http://schemas.microsoft.com/office/drawing/2014/main" id="{F0FC05EF-1E94-8A11-0435-8910D0531C2B}"/>
              </a:ext>
            </a:extLst>
          </p:cNvPr>
          <p:cNvSpPr txBox="1"/>
          <p:nvPr/>
        </p:nvSpPr>
        <p:spPr>
          <a:xfrm>
            <a:off x="4346558" y="4121150"/>
            <a:ext cx="1541178" cy="957580"/>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8" name="文本框 7">
            <a:extLst>
              <a:ext uri="{FF2B5EF4-FFF2-40B4-BE49-F238E27FC236}">
                <a16:creationId xmlns:a16="http://schemas.microsoft.com/office/drawing/2014/main" id="{50CD9721-0954-5A5E-6C95-129622960E49}"/>
              </a:ext>
            </a:extLst>
          </p:cNvPr>
          <p:cNvSpPr txBox="1"/>
          <p:nvPr>
            <p:custDataLst>
              <p:tags r:id="rId6"/>
            </p:custDataLst>
          </p:nvPr>
        </p:nvSpPr>
        <p:spPr>
          <a:xfrm>
            <a:off x="7327265" y="906968"/>
            <a:ext cx="3677920" cy="461665"/>
          </a:xfrm>
          <a:prstGeom prst="rect">
            <a:avLst/>
          </a:prstGeom>
          <a:noFill/>
          <a:ln w="22225">
            <a:solidFill>
              <a:srgbClr val="C00000"/>
            </a:solidFill>
            <a:prstDash val="dash"/>
          </a:ln>
        </p:spPr>
        <p:txBody>
          <a:bodyPr wrap="square" rtlCol="0">
            <a:spAutoFit/>
          </a:bodyPr>
          <a:lstStyle>
            <a:defPPr>
              <a:defRPr lang="zh-CN"/>
            </a:defPPr>
            <a:lvl1pPr lvl="0" algn="ctr">
              <a:buClrTx/>
              <a:buSzTx/>
              <a:buFontTx/>
              <a:defRPr sz="2400" b="1">
                <a:solidFill>
                  <a:srgbClr val="C00000"/>
                </a:solidFill>
                <a:latin typeface="微软雅黑" panose="020B0503020204020204" charset="-122"/>
                <a:ea typeface="微软雅黑" panose="020B0503020204020204" charset="-122"/>
                <a:cs typeface="微软雅黑" panose="020B0503020204020204" charset="-122"/>
              </a:defRPr>
            </a:lvl1pPr>
          </a:lstStyle>
          <a:p>
            <a:r>
              <a:rPr lang="zh-CN" altLang="en-US" dirty="0"/>
              <a:t>请挑出一个</a:t>
            </a:r>
            <a:r>
              <a:rPr lang="en-US" altLang="zh-CN" dirty="0"/>
              <a:t>1K</a:t>
            </a:r>
            <a:r>
              <a:rPr lang="zh-CN" altLang="en-US" dirty="0"/>
              <a:t>的电阻</a:t>
            </a:r>
          </a:p>
        </p:txBody>
      </p:sp>
    </p:spTree>
    <p:custDataLst>
      <p:tags r:id="rId1"/>
    </p:custDataLst>
    <p:extLst>
      <p:ext uri="{BB962C8B-B14F-4D97-AF65-F5344CB8AC3E}">
        <p14:creationId xmlns:p14="http://schemas.microsoft.com/office/powerpoint/2010/main" val="383592997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2CB8B-D202-BB20-451B-1B4544C5D9A9}"/>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A9BDFD87-B1A9-DF6B-364A-23B3482E11F7}"/>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EAE2B9D7-6ACF-A656-D2CF-DBDA1B781BB4}"/>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9D25ABF1-E4C5-A8B2-E507-D818326A42E7}"/>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F114BA3-2E10-489D-6BC8-D85078EBCC13}"/>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C090B46D-B3BF-F027-7E53-EE860F49C4C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9AB48287-F71E-EC6D-51CC-663A0696F20C}"/>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F1F1384C-9338-9944-F450-92F36890F0C7}"/>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sp>
        <p:nvSpPr>
          <p:cNvPr id="12" name="文本框 11">
            <a:extLst>
              <a:ext uri="{FF2B5EF4-FFF2-40B4-BE49-F238E27FC236}">
                <a16:creationId xmlns:a16="http://schemas.microsoft.com/office/drawing/2014/main" id="{F308B8D4-68AF-1F7E-8091-0BB6B3BBF558}"/>
              </a:ext>
            </a:extLst>
          </p:cNvPr>
          <p:cNvSpPr txBox="1"/>
          <p:nvPr/>
        </p:nvSpPr>
        <p:spPr>
          <a:xfrm>
            <a:off x="490112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pic>
        <p:nvPicPr>
          <p:cNvPr id="13" name="图片 12">
            <a:extLst>
              <a:ext uri="{FF2B5EF4-FFF2-40B4-BE49-F238E27FC236}">
                <a16:creationId xmlns:a16="http://schemas.microsoft.com/office/drawing/2014/main" id="{F6B0CA14-F921-408F-2352-42A6F7491660}"/>
              </a:ext>
            </a:extLst>
          </p:cNvPr>
          <p:cNvPicPr>
            <a:picLocks noChangeAspect="1"/>
          </p:cNvPicPr>
          <p:nvPr/>
        </p:nvPicPr>
        <p:blipFill>
          <a:blip r:embed="rId5">
            <a:extLst>
              <a:ext uri="{28A0092B-C50C-407E-A947-70E740481C1C}">
                <a14:useLocalDpi xmlns:a14="http://schemas.microsoft.com/office/drawing/2010/main" val="0"/>
              </a:ext>
            </a:extLst>
          </a:blip>
          <a:srcRect t="15139" b="24834"/>
          <a:stretch/>
        </p:blipFill>
        <p:spPr>
          <a:xfrm>
            <a:off x="3130999" y="1332936"/>
            <a:ext cx="6337232" cy="4116705"/>
          </a:xfrm>
          <a:prstGeom prst="rect">
            <a:avLst/>
          </a:prstGeom>
        </p:spPr>
      </p:pic>
      <p:sp>
        <p:nvSpPr>
          <p:cNvPr id="14" name="矩形 13">
            <a:extLst>
              <a:ext uri="{FF2B5EF4-FFF2-40B4-BE49-F238E27FC236}">
                <a16:creationId xmlns:a16="http://schemas.microsoft.com/office/drawing/2014/main" id="{E0956DC1-51CD-F9DF-D5C7-933CA9B15F7C}"/>
              </a:ext>
            </a:extLst>
          </p:cNvPr>
          <p:cNvSpPr/>
          <p:nvPr/>
        </p:nvSpPr>
        <p:spPr>
          <a:xfrm>
            <a:off x="5712664" y="2125981"/>
            <a:ext cx="1499666" cy="741292"/>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48683893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EE2460-1D7B-C56A-7CFD-F41706F4081D}"/>
              </a:ext>
            </a:extLst>
          </p:cNvPr>
          <p:cNvSpPr txBox="1"/>
          <p:nvPr/>
        </p:nvSpPr>
        <p:spPr>
          <a:xfrm>
            <a:off x="730250" y="2922739"/>
            <a:ext cx="3942303" cy="1984692"/>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12" name="文本框 11">
            <a:extLst>
              <a:ext uri="{FF2B5EF4-FFF2-40B4-BE49-F238E27FC236}">
                <a16:creationId xmlns:a16="http://schemas.microsoft.com/office/drawing/2014/main" id="{03079CB8-F412-787E-E478-60173D7CACAC}"/>
              </a:ext>
            </a:extLst>
          </p:cNvPr>
          <p:cNvSpPr txBox="1"/>
          <p:nvPr/>
        </p:nvSpPr>
        <p:spPr>
          <a:xfrm>
            <a:off x="2706650" y="3099997"/>
            <a:ext cx="1770353"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grpSp>
        <p:nvGrpSpPr>
          <p:cNvPr id="24" name="组合 23"/>
          <p:cNvGrpSpPr/>
          <p:nvPr/>
        </p:nvGrpSpPr>
        <p:grpSpPr>
          <a:xfrm>
            <a:off x="1245235" y="323215"/>
            <a:ext cx="6748145" cy="604520"/>
            <a:chOff x="716110" y="296170"/>
            <a:chExt cx="6748251" cy="604319"/>
          </a:xfrm>
        </p:grpSpPr>
        <p:sp>
          <p:nvSpPr>
            <p:cNvPr id="25" name="文本框 24"/>
            <p:cNvSpPr txBox="1"/>
            <p:nvPr/>
          </p:nvSpPr>
          <p:spPr>
            <a:xfrm>
              <a:off x="716110" y="296170"/>
              <a:ext cx="6748251" cy="498944"/>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元器件基础</a:t>
              </a:r>
            </a:p>
          </p:txBody>
        </p:sp>
        <p:cxnSp>
          <p:nvCxnSpPr>
            <p:cNvPr id="26" name="直接连接符 25"/>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p:cNvPicPr>
            <a:picLocks noChangeAspect="1"/>
          </p:cNvPicPr>
          <p:nvPr/>
        </p:nvPicPr>
        <p:blipFill>
          <a:blip r:embed="rId22">
            <a:lum bright="12000" contrast="-12000"/>
          </a:blip>
          <a:srcRect l="24353" t="13598" r="23764" b="35672"/>
          <a:stretch>
            <a:fillRect/>
          </a:stretch>
        </p:blipFill>
        <p:spPr>
          <a:xfrm>
            <a:off x="289560" y="102870"/>
            <a:ext cx="955675" cy="935355"/>
          </a:xfrm>
          <a:prstGeom prst="rect">
            <a:avLst/>
          </a:prstGeom>
        </p:spPr>
      </p:pic>
      <p:grpSp>
        <p:nvGrpSpPr>
          <p:cNvPr id="6" name="组合 5"/>
          <p:cNvGrpSpPr/>
          <p:nvPr/>
        </p:nvGrpSpPr>
        <p:grpSpPr>
          <a:xfrm>
            <a:off x="-12700" y="6480175"/>
            <a:ext cx="12205335" cy="424815"/>
            <a:chOff x="-20" y="10072"/>
            <a:chExt cx="19221" cy="728"/>
          </a:xfrm>
        </p:grpSpPr>
        <p:sp>
          <p:nvSpPr>
            <p:cNvPr id="7" name="TextBox 7"/>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p:cNvPicPr>
              <a:picLocks noChangeAspect="1"/>
            </p:cNvPicPr>
            <p:nvPr/>
          </p:nvPicPr>
          <p:blipFill>
            <a:blip r:embed="rId22">
              <a:alphaModFix amt="80000"/>
              <a:lum bright="100000"/>
            </a:blip>
            <a:srcRect t="63900" b="21773"/>
            <a:stretch>
              <a:fillRect/>
            </a:stretch>
          </p:blipFill>
          <p:spPr>
            <a:xfrm>
              <a:off x="7911" y="10129"/>
              <a:ext cx="3359" cy="617"/>
            </a:xfrm>
            <a:prstGeom prst="rect">
              <a:avLst/>
            </a:prstGeom>
          </p:spPr>
        </p:pic>
      </p:grpSp>
      <p:pic>
        <p:nvPicPr>
          <p:cNvPr id="20" name="图片 19"/>
          <p:cNvPicPr>
            <a:picLocks noChangeAspect="1"/>
          </p:cNvPicPr>
          <p:nvPr>
            <p:custDataLst>
              <p:tags r:id="rId2"/>
            </p:custDataLst>
          </p:nvPr>
        </p:nvPicPr>
        <p:blipFill>
          <a:blip r:embed="rId23"/>
          <a:srcRect l="25573" t="14558" r="16609" b="5454"/>
          <a:stretch/>
        </p:blipFill>
        <p:spPr>
          <a:xfrm>
            <a:off x="2824406" y="3105881"/>
            <a:ext cx="532721" cy="573958"/>
          </a:xfrm>
          <a:prstGeom prst="rect">
            <a:avLst/>
          </a:prstGeom>
        </p:spPr>
      </p:pic>
      <p:pic>
        <p:nvPicPr>
          <p:cNvPr id="23" name="图片 22"/>
          <p:cNvPicPr>
            <a:picLocks noChangeAspect="1"/>
          </p:cNvPicPr>
          <p:nvPr>
            <p:custDataLst>
              <p:tags r:id="rId3"/>
            </p:custDataLst>
          </p:nvPr>
        </p:nvPicPr>
        <p:blipFill>
          <a:blip r:embed="rId24"/>
          <a:srcRect l="25411" t="31039" r="22388" b="17005"/>
          <a:stretch/>
        </p:blipFill>
        <p:spPr>
          <a:xfrm>
            <a:off x="2886752" y="4279295"/>
            <a:ext cx="437553" cy="253376"/>
          </a:xfrm>
          <a:prstGeom prst="rect">
            <a:avLst/>
          </a:prstGeom>
        </p:spPr>
      </p:pic>
      <p:sp>
        <p:nvSpPr>
          <p:cNvPr id="29" name="文本框 28"/>
          <p:cNvSpPr txBox="1"/>
          <p:nvPr>
            <p:custDataLst>
              <p:tags r:id="rId4"/>
            </p:custDataLst>
          </p:nvPr>
        </p:nvSpPr>
        <p:spPr>
          <a:xfrm>
            <a:off x="3357128" y="3191286"/>
            <a:ext cx="1030607"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正极符号</a:t>
            </a:r>
          </a:p>
        </p:txBody>
      </p:sp>
      <p:sp>
        <p:nvSpPr>
          <p:cNvPr id="30" name="文本框 29"/>
          <p:cNvSpPr txBox="1"/>
          <p:nvPr>
            <p:custDataLst>
              <p:tags r:id="rId5"/>
            </p:custDataLst>
          </p:nvPr>
        </p:nvSpPr>
        <p:spPr>
          <a:xfrm>
            <a:off x="3339544" y="4038391"/>
            <a:ext cx="1137459" cy="58356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接地符号</a:t>
            </a:r>
          </a:p>
          <a:p>
            <a:pPr algn="l"/>
            <a:r>
              <a:rPr lang="en-US" altLang="zh-CN" sz="1600" dirty="0">
                <a:solidFill>
                  <a:schemeClr val="tx1">
                    <a:lumMod val="65000"/>
                    <a:lumOff val="35000"/>
                  </a:schemeClr>
                </a:solidFill>
                <a:latin typeface="微软雅黑" panose="020B0503020204020204" charset="-122"/>
                <a:ea typeface="微软雅黑" panose="020B0503020204020204" charset="-122"/>
              </a:rPr>
              <a:t>(</a:t>
            </a:r>
            <a:r>
              <a:rPr lang="zh-CN" altLang="en-US" sz="1600" dirty="0">
                <a:solidFill>
                  <a:schemeClr val="tx1">
                    <a:lumMod val="65000"/>
                    <a:lumOff val="35000"/>
                  </a:schemeClr>
                </a:solidFill>
                <a:latin typeface="微软雅黑" panose="020B0503020204020204" charset="-122"/>
                <a:ea typeface="微软雅黑" panose="020B0503020204020204" charset="-122"/>
              </a:rPr>
              <a:t>负极符号）</a:t>
            </a:r>
          </a:p>
        </p:txBody>
      </p:sp>
      <p:grpSp>
        <p:nvGrpSpPr>
          <p:cNvPr id="18" name="组合 17"/>
          <p:cNvGrpSpPr/>
          <p:nvPr/>
        </p:nvGrpSpPr>
        <p:grpSpPr>
          <a:xfrm>
            <a:off x="730250" y="1210310"/>
            <a:ext cx="5557520" cy="1208608"/>
            <a:chOff x="1150" y="5311"/>
            <a:chExt cx="8752" cy="3383"/>
          </a:xfrm>
        </p:grpSpPr>
        <p:sp>
          <p:nvSpPr>
            <p:cNvPr id="19" name="矩形 18"/>
            <p:cNvSpPr/>
            <p:nvPr>
              <p:custDataLst>
                <p:tags r:id="rId18"/>
              </p:custDataLst>
            </p:nvPr>
          </p:nvSpPr>
          <p:spPr>
            <a:xfrm>
              <a:off x="1150" y="5311"/>
              <a:ext cx="6391" cy="1289"/>
            </a:xfrm>
            <a:prstGeom prst="rect">
              <a:avLst/>
            </a:prstGeom>
          </p:spPr>
          <p:txBody>
            <a:bodyPr wrap="square">
              <a:spAutoFit/>
            </a:bodyPr>
            <a:lstStyle/>
            <a:p>
              <a:pPr marL="342900" indent="-342900" algn="l">
                <a:buFont typeface="Wingdings" panose="05000000000000000000" pitchFamily="2" charset="2"/>
                <a:buChar char="n"/>
              </a:pPr>
              <a:r>
                <a:rPr lang="zh-CN" sz="2400" b="1" dirty="0">
                  <a:solidFill>
                    <a:srgbClr val="2F5EB0"/>
                  </a:solidFill>
                  <a:latin typeface="微软雅黑" panose="020B0503020204020204" charset="-122"/>
                  <a:ea typeface="微软雅黑" panose="020B0503020204020204" charset="-122"/>
                </a:rPr>
                <a:t>电源</a:t>
              </a:r>
            </a:p>
          </p:txBody>
        </p:sp>
        <p:sp>
          <p:nvSpPr>
            <p:cNvPr id="21" name="矩形 20"/>
            <p:cNvSpPr/>
            <p:nvPr>
              <p:custDataLst>
                <p:tags r:id="rId19"/>
              </p:custDataLst>
            </p:nvPr>
          </p:nvSpPr>
          <p:spPr>
            <a:xfrm>
              <a:off x="1510" y="6600"/>
              <a:ext cx="8392" cy="2094"/>
            </a:xfrm>
            <a:prstGeom prst="rect">
              <a:avLst/>
            </a:prstGeom>
          </p:spPr>
          <p:txBody>
            <a:bodyPr wrap="square">
              <a:noAutofit/>
            </a:bodyPr>
            <a:lstStyle/>
            <a:p>
              <a:pPr marL="342900" indent="-342900" fontAlgn="auto">
                <a:lnSpc>
                  <a:spcPct val="125000"/>
                </a:lnSpc>
                <a:spcBef>
                  <a:spcPts val="600"/>
                </a:spcBef>
                <a:buFont typeface="Arial" panose="020B0604020202020204" pitchFamily="34" charset="0"/>
                <a:buChar char="•"/>
              </a:pPr>
              <a:r>
                <a:rPr lang="zh-CN" altLang="en-US" sz="2000" dirty="0">
                  <a:latin typeface="微软雅黑" panose="020B0503020204020204" charset="-122"/>
                  <a:ea typeface="微软雅黑" panose="020B0503020204020204" charset="-122"/>
                </a:rPr>
                <a:t>电池盒</a:t>
              </a:r>
              <a:r>
                <a:rPr lang="en-US" altLang="zh-CN" sz="2000" dirty="0">
                  <a:latin typeface="微软雅黑" panose="020B0503020204020204" charset="-122"/>
                  <a:ea typeface="微软雅黑" panose="020B0503020204020204" charset="-122"/>
                </a:rPr>
                <a:t>+1.5V</a:t>
              </a:r>
              <a:r>
                <a:rPr lang="zh-CN" altLang="en-US" sz="2000" dirty="0">
                  <a:latin typeface="微软雅黑" panose="020B0503020204020204" charset="-122"/>
                  <a:ea typeface="微软雅黑" panose="020B0503020204020204" charset="-122"/>
                </a:rPr>
                <a:t>电池</a:t>
              </a:r>
              <a:r>
                <a:rPr lang="en-US" altLang="zh-CN" sz="2000" dirty="0">
                  <a:latin typeface="微软雅黑" panose="020B0503020204020204" charset="-122"/>
                  <a:ea typeface="微软雅黑" panose="020B0503020204020204" charset="-122"/>
                </a:rPr>
                <a:t>4</a:t>
              </a:r>
              <a:r>
                <a:rPr lang="zh-CN" altLang="en-US" sz="2000" dirty="0">
                  <a:latin typeface="微软雅黑" panose="020B0503020204020204" charset="-122"/>
                  <a:ea typeface="微软雅黑" panose="020B0503020204020204" charset="-122"/>
                </a:rPr>
                <a:t>节</a:t>
              </a:r>
            </a:p>
          </p:txBody>
        </p:sp>
      </p:grpSp>
      <p:pic>
        <p:nvPicPr>
          <p:cNvPr id="27" name="图片 26"/>
          <p:cNvPicPr>
            <a:picLocks noChangeAspect="1"/>
          </p:cNvPicPr>
          <p:nvPr>
            <p:custDataLst>
              <p:tags r:id="rId6"/>
            </p:custDataLst>
          </p:nvPr>
        </p:nvPicPr>
        <p:blipFill>
          <a:blip r:embed="rId25"/>
          <a:stretch>
            <a:fillRect/>
          </a:stretch>
        </p:blipFill>
        <p:spPr>
          <a:xfrm>
            <a:off x="8510270" y="2294255"/>
            <a:ext cx="2444750" cy="2604770"/>
          </a:xfrm>
          <a:prstGeom prst="rect">
            <a:avLst/>
          </a:prstGeom>
        </p:spPr>
      </p:pic>
      <p:pic>
        <p:nvPicPr>
          <p:cNvPr id="28" name="图片 27"/>
          <p:cNvPicPr>
            <a:picLocks noChangeAspect="1"/>
          </p:cNvPicPr>
          <p:nvPr>
            <p:custDataLst>
              <p:tags r:id="rId7"/>
            </p:custDataLst>
          </p:nvPr>
        </p:nvPicPr>
        <p:blipFill>
          <a:blip r:embed="rId26"/>
          <a:stretch>
            <a:fillRect/>
          </a:stretch>
        </p:blipFill>
        <p:spPr>
          <a:xfrm>
            <a:off x="5524930" y="3086470"/>
            <a:ext cx="2117725" cy="1645920"/>
          </a:xfrm>
          <a:prstGeom prst="rect">
            <a:avLst/>
          </a:prstGeom>
        </p:spPr>
      </p:pic>
      <p:sp>
        <p:nvSpPr>
          <p:cNvPr id="31" name="文本框 30"/>
          <p:cNvSpPr txBox="1"/>
          <p:nvPr>
            <p:custDataLst>
              <p:tags r:id="rId8"/>
            </p:custDataLst>
          </p:nvPr>
        </p:nvSpPr>
        <p:spPr>
          <a:xfrm>
            <a:off x="9445625" y="509651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实物图</a:t>
            </a:r>
          </a:p>
        </p:txBody>
      </p:sp>
      <p:sp>
        <p:nvSpPr>
          <p:cNvPr id="32" name="文本框 31"/>
          <p:cNvSpPr txBox="1"/>
          <p:nvPr>
            <p:custDataLst>
              <p:tags r:id="rId9"/>
            </p:custDataLst>
          </p:nvPr>
        </p:nvSpPr>
        <p:spPr>
          <a:xfrm>
            <a:off x="2018955" y="5074067"/>
            <a:ext cx="902335" cy="337185"/>
          </a:xfrm>
          <a:prstGeom prst="rect">
            <a:avLst/>
          </a:prstGeom>
          <a:noFill/>
        </p:spPr>
        <p:txBody>
          <a:bodyPr wrap="square" rtlCol="0">
            <a:spAutoFit/>
          </a:bodyPr>
          <a:lstStyle/>
          <a:p>
            <a:pPr algn="ctr"/>
            <a:r>
              <a:rPr lang="zh-CN" altLang="en-US" sz="1600" b="1" dirty="0">
                <a:solidFill>
                  <a:schemeClr val="tx1">
                    <a:lumMod val="65000"/>
                    <a:lumOff val="35000"/>
                  </a:schemeClr>
                </a:solidFill>
                <a:latin typeface="微软雅黑" panose="020B0503020204020204" charset="-122"/>
                <a:ea typeface="微软雅黑" panose="020B0503020204020204" charset="-122"/>
              </a:rPr>
              <a:t>原理图</a:t>
            </a:r>
          </a:p>
        </p:txBody>
      </p:sp>
      <p:sp>
        <p:nvSpPr>
          <p:cNvPr id="33" name="文本框 32"/>
          <p:cNvSpPr txBox="1"/>
          <p:nvPr>
            <p:custDataLst>
              <p:tags r:id="rId10"/>
            </p:custDataLst>
          </p:nvPr>
        </p:nvSpPr>
        <p:spPr>
          <a:xfrm>
            <a:off x="6065315" y="5098150"/>
            <a:ext cx="862965" cy="337185"/>
          </a:xfrm>
          <a:prstGeom prst="rect">
            <a:avLst/>
          </a:prstGeom>
          <a:noFill/>
        </p:spPr>
        <p:txBody>
          <a:bodyPr wrap="square" rtlCol="0">
            <a:spAutoFit/>
          </a:bodyPr>
          <a:lstStyle/>
          <a:p>
            <a:r>
              <a:rPr lang="zh-CN" altLang="en-US" sz="1600" b="1" dirty="0">
                <a:solidFill>
                  <a:schemeClr val="tx1">
                    <a:lumMod val="65000"/>
                    <a:lumOff val="35000"/>
                  </a:schemeClr>
                </a:solidFill>
                <a:latin typeface="微软雅黑" panose="020B0503020204020204" charset="-122"/>
                <a:ea typeface="微软雅黑" panose="020B0503020204020204" charset="-122"/>
              </a:rPr>
              <a:t>装配图</a:t>
            </a:r>
          </a:p>
        </p:txBody>
      </p:sp>
      <p:sp>
        <p:nvSpPr>
          <p:cNvPr id="3" name="文本框 2">
            <a:extLst>
              <a:ext uri="{FF2B5EF4-FFF2-40B4-BE49-F238E27FC236}">
                <a16:creationId xmlns:a16="http://schemas.microsoft.com/office/drawing/2014/main" id="{A54605B5-A0DF-A6CA-4AFA-AE05FC337688}"/>
              </a:ext>
            </a:extLst>
          </p:cNvPr>
          <p:cNvSpPr txBox="1"/>
          <p:nvPr/>
        </p:nvSpPr>
        <p:spPr>
          <a:xfrm>
            <a:off x="5524929" y="3014816"/>
            <a:ext cx="2132965" cy="1870406"/>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sp>
        <p:nvSpPr>
          <p:cNvPr id="4" name="文本框 3">
            <a:extLst>
              <a:ext uri="{FF2B5EF4-FFF2-40B4-BE49-F238E27FC236}">
                <a16:creationId xmlns:a16="http://schemas.microsoft.com/office/drawing/2014/main" id="{77C486B0-6A9C-EAD5-65C7-FEFE1D50CDE8}"/>
              </a:ext>
            </a:extLst>
          </p:cNvPr>
          <p:cNvSpPr txBox="1"/>
          <p:nvPr/>
        </p:nvSpPr>
        <p:spPr>
          <a:xfrm>
            <a:off x="8608360" y="2294255"/>
            <a:ext cx="2282824" cy="2791777"/>
          </a:xfrm>
          <a:prstGeom prst="rect">
            <a:avLst/>
          </a:prstGeom>
          <a:noFill/>
          <a:ln w="28575" cmpd="dbl">
            <a:solidFill>
              <a:schemeClr val="accent1">
                <a:shade val="50000"/>
              </a:schemeClr>
            </a:solidFill>
            <a:prstDash val="solid"/>
          </a:ln>
        </p:spPr>
        <p:txBody>
          <a:bodyPr wrap="square" rtlCol="0" anchor="t">
            <a:spAutoFit/>
          </a:bodyPr>
          <a:lstStyle/>
          <a:p>
            <a:endParaRPr lang="zh-CN" altLang="en-US" dirty="0"/>
          </a:p>
        </p:txBody>
      </p:sp>
      <p:pic>
        <p:nvPicPr>
          <p:cNvPr id="8" name="图片 7">
            <a:extLst>
              <a:ext uri="{FF2B5EF4-FFF2-40B4-BE49-F238E27FC236}">
                <a16:creationId xmlns:a16="http://schemas.microsoft.com/office/drawing/2014/main" id="{C188DAE9-91FE-D13F-4138-DBE41743EA69}"/>
              </a:ext>
            </a:extLst>
          </p:cNvPr>
          <p:cNvPicPr>
            <a:picLocks noChangeAspect="1"/>
          </p:cNvPicPr>
          <p:nvPr/>
        </p:nvPicPr>
        <p:blipFill>
          <a:blip r:embed="rId27"/>
          <a:stretch>
            <a:fillRect/>
          </a:stretch>
        </p:blipFill>
        <p:spPr>
          <a:xfrm>
            <a:off x="1030241" y="3485549"/>
            <a:ext cx="905001" cy="838317"/>
          </a:xfrm>
          <a:prstGeom prst="rect">
            <a:avLst/>
          </a:prstGeom>
        </p:spPr>
      </p:pic>
      <p:sp>
        <p:nvSpPr>
          <p:cNvPr id="10" name="文本框 9">
            <a:extLst>
              <a:ext uri="{FF2B5EF4-FFF2-40B4-BE49-F238E27FC236}">
                <a16:creationId xmlns:a16="http://schemas.microsoft.com/office/drawing/2014/main" id="{C307A675-C590-B8E6-ED97-6F35C1E1B12E}"/>
              </a:ext>
            </a:extLst>
          </p:cNvPr>
          <p:cNvSpPr txBox="1"/>
          <p:nvPr/>
        </p:nvSpPr>
        <p:spPr>
          <a:xfrm>
            <a:off x="2162764" y="3690143"/>
            <a:ext cx="415498" cy="369332"/>
          </a:xfrm>
          <a:prstGeom prst="rect">
            <a:avLst/>
          </a:prstGeom>
          <a:noFill/>
        </p:spPr>
        <p:txBody>
          <a:bodyPr wrap="none" rtlCol="0">
            <a:spAutoFit/>
          </a:bodyPr>
          <a:lstStyle/>
          <a:p>
            <a:r>
              <a:rPr lang="zh-CN" altLang="en-US" dirty="0"/>
              <a:t>或</a:t>
            </a:r>
          </a:p>
        </p:txBody>
      </p:sp>
      <p:sp>
        <p:nvSpPr>
          <p:cNvPr id="11" name="文本框 10">
            <a:extLst>
              <a:ext uri="{FF2B5EF4-FFF2-40B4-BE49-F238E27FC236}">
                <a16:creationId xmlns:a16="http://schemas.microsoft.com/office/drawing/2014/main" id="{FC623F81-F88D-1DAC-3954-B9A3A1164CFC}"/>
              </a:ext>
            </a:extLst>
          </p:cNvPr>
          <p:cNvSpPr txBox="1"/>
          <p:nvPr/>
        </p:nvSpPr>
        <p:spPr>
          <a:xfrm>
            <a:off x="896918" y="3099997"/>
            <a:ext cx="1137459" cy="1569000"/>
          </a:xfrm>
          <a:prstGeom prst="rect">
            <a:avLst/>
          </a:prstGeom>
          <a:noFill/>
          <a:ln w="15875" cmpd="sng">
            <a:solidFill>
              <a:schemeClr val="accent1">
                <a:shade val="50000"/>
              </a:schemeClr>
            </a:solidFill>
            <a:prstDash val="sysDash"/>
          </a:ln>
        </p:spPr>
        <p:txBody>
          <a:bodyPr wrap="square" rtlCol="0" anchor="t">
            <a:spAutoFit/>
          </a:bodyPr>
          <a:lstStyle/>
          <a:p>
            <a:endParaRPr lang="zh-CN" altLang="en-US" dirty="0"/>
          </a:p>
        </p:txBody>
      </p:sp>
      <p:sp>
        <p:nvSpPr>
          <p:cNvPr id="13" name="文本框 12">
            <a:extLst>
              <a:ext uri="{FF2B5EF4-FFF2-40B4-BE49-F238E27FC236}">
                <a16:creationId xmlns:a16="http://schemas.microsoft.com/office/drawing/2014/main" id="{5EAD7E6D-F147-A2F6-6F41-C0BA2AB847D2}"/>
              </a:ext>
            </a:extLst>
          </p:cNvPr>
          <p:cNvSpPr txBox="1"/>
          <p:nvPr>
            <p:custDataLst>
              <p:tags r:id="rId11"/>
            </p:custDataLst>
          </p:nvPr>
        </p:nvSpPr>
        <p:spPr>
          <a:xfrm>
            <a:off x="888635" y="3311345"/>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4" name="文本框 13">
            <a:extLst>
              <a:ext uri="{FF2B5EF4-FFF2-40B4-BE49-F238E27FC236}">
                <a16:creationId xmlns:a16="http://schemas.microsoft.com/office/drawing/2014/main" id="{230A0C22-735E-C1E0-72C7-B1CB325AF211}"/>
              </a:ext>
            </a:extLst>
          </p:cNvPr>
          <p:cNvSpPr txBox="1"/>
          <p:nvPr>
            <p:custDataLst>
              <p:tags r:id="rId12"/>
            </p:custDataLst>
          </p:nvPr>
        </p:nvSpPr>
        <p:spPr>
          <a:xfrm>
            <a:off x="853782" y="4105898"/>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5" name="文本框 14">
            <a:extLst>
              <a:ext uri="{FF2B5EF4-FFF2-40B4-BE49-F238E27FC236}">
                <a16:creationId xmlns:a16="http://schemas.microsoft.com/office/drawing/2014/main" id="{05FCEE4D-89E3-97F0-6AF0-EDC018B80502}"/>
              </a:ext>
            </a:extLst>
          </p:cNvPr>
          <p:cNvSpPr txBox="1"/>
          <p:nvPr>
            <p:custDataLst>
              <p:tags r:id="rId13"/>
            </p:custDataLst>
          </p:nvPr>
        </p:nvSpPr>
        <p:spPr>
          <a:xfrm>
            <a:off x="5602354" y="3194089"/>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16" name="文本框 15">
            <a:extLst>
              <a:ext uri="{FF2B5EF4-FFF2-40B4-BE49-F238E27FC236}">
                <a16:creationId xmlns:a16="http://schemas.microsoft.com/office/drawing/2014/main" id="{1B787C6E-314F-2272-94C0-9950EB4BE35A}"/>
              </a:ext>
            </a:extLst>
          </p:cNvPr>
          <p:cNvSpPr txBox="1"/>
          <p:nvPr>
            <p:custDataLst>
              <p:tags r:id="rId14"/>
            </p:custDataLst>
          </p:nvPr>
        </p:nvSpPr>
        <p:spPr>
          <a:xfrm>
            <a:off x="5598928" y="4415053"/>
            <a:ext cx="628959"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17" name="文本框 16">
            <a:extLst>
              <a:ext uri="{FF2B5EF4-FFF2-40B4-BE49-F238E27FC236}">
                <a16:creationId xmlns:a16="http://schemas.microsoft.com/office/drawing/2014/main" id="{7E90106B-2C7A-49F0-6D1B-22E483F69FBE}"/>
              </a:ext>
            </a:extLst>
          </p:cNvPr>
          <p:cNvSpPr txBox="1"/>
          <p:nvPr>
            <p:custDataLst>
              <p:tags r:id="rId15"/>
            </p:custDataLst>
          </p:nvPr>
        </p:nvSpPr>
        <p:spPr>
          <a:xfrm>
            <a:off x="10261694" y="2430041"/>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红色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正极</a:t>
            </a:r>
          </a:p>
        </p:txBody>
      </p:sp>
      <p:sp>
        <p:nvSpPr>
          <p:cNvPr id="22" name="文本框 21">
            <a:extLst>
              <a:ext uri="{FF2B5EF4-FFF2-40B4-BE49-F238E27FC236}">
                <a16:creationId xmlns:a16="http://schemas.microsoft.com/office/drawing/2014/main" id="{96BA3878-B1C6-DB62-7A28-6AE13BE574B2}"/>
              </a:ext>
            </a:extLst>
          </p:cNvPr>
          <p:cNvSpPr txBox="1"/>
          <p:nvPr>
            <p:custDataLst>
              <p:tags r:id="rId16"/>
            </p:custDataLst>
          </p:nvPr>
        </p:nvSpPr>
        <p:spPr>
          <a:xfrm>
            <a:off x="8644200" y="4279295"/>
            <a:ext cx="628959" cy="584775"/>
          </a:xfrm>
          <a:prstGeom prst="rect">
            <a:avLst/>
          </a:prstGeom>
          <a:noFill/>
        </p:spPr>
        <p:txBody>
          <a:bodyPr wrap="square" rtlCol="0">
            <a:spAutoFit/>
          </a:bodyPr>
          <a:lstStyle/>
          <a:p>
            <a:pPr algn="l"/>
            <a:r>
              <a:rPr lang="zh-CN" altLang="en-US" sz="1600" dirty="0">
                <a:solidFill>
                  <a:schemeClr val="tx1">
                    <a:lumMod val="65000"/>
                    <a:lumOff val="35000"/>
                  </a:schemeClr>
                </a:solidFill>
                <a:latin typeface="微软雅黑" panose="020B0503020204020204" charset="-122"/>
                <a:ea typeface="微软雅黑" panose="020B0503020204020204" charset="-122"/>
              </a:rPr>
              <a:t>黑色</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chemeClr val="tx1">
                    <a:lumMod val="65000"/>
                    <a:lumOff val="35000"/>
                  </a:schemeClr>
                </a:solidFill>
                <a:latin typeface="微软雅黑" panose="020B0503020204020204" charset="-122"/>
                <a:ea typeface="微软雅黑" panose="020B0503020204020204" charset="-122"/>
              </a:rPr>
              <a:t>负极</a:t>
            </a:r>
          </a:p>
        </p:txBody>
      </p:sp>
      <p:sp>
        <p:nvSpPr>
          <p:cNvPr id="36" name="文本框 35">
            <a:extLst>
              <a:ext uri="{FF2B5EF4-FFF2-40B4-BE49-F238E27FC236}">
                <a16:creationId xmlns:a16="http://schemas.microsoft.com/office/drawing/2014/main" id="{5CD8A631-A61B-CA02-9C3B-47CDF0951C43}"/>
              </a:ext>
            </a:extLst>
          </p:cNvPr>
          <p:cNvSpPr txBox="1"/>
          <p:nvPr>
            <p:custDataLst>
              <p:tags r:id="rId17"/>
            </p:custDataLst>
          </p:nvPr>
        </p:nvSpPr>
        <p:spPr>
          <a:xfrm>
            <a:off x="5396927" y="1194532"/>
            <a:ext cx="5472628" cy="783193"/>
          </a:xfrm>
          <a:prstGeom prst="roundRect">
            <a:avLst/>
          </a:prstGeom>
          <a:noFill/>
          <a:ln w="22225">
            <a:solidFill>
              <a:srgbClr val="C00000"/>
            </a:solidFill>
            <a:prstDash val="dash"/>
          </a:ln>
        </p:spPr>
        <p:txBody>
          <a:bodyPr wrap="square" rtlCol="0" anchor="t">
            <a:spAutoFit/>
          </a:bodyPr>
          <a:lstStyle/>
          <a:p>
            <a:pPr lvl="0">
              <a:buClrTx/>
              <a:buSzTx/>
              <a:buFontTx/>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注：单节电池有凸起侧为正极，平整侧为负极。</a:t>
            </a:r>
            <a:endPar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lvl="0">
              <a:buClrTx/>
              <a:buSzTx/>
              <a:buFontTx/>
            </a:pP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sym typeface="+mn-ea"/>
              </a:rPr>
              <a:t>   </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sym typeface="+mn-ea"/>
              </a:rPr>
              <a:t>   装入电池盒时负极与弹簧相连。</a:t>
            </a:r>
          </a:p>
        </p:txBody>
      </p:sp>
    </p:spTree>
    <p:custDataLst>
      <p:tags r:id="rId1"/>
    </p:custDataLst>
    <p:extLst>
      <p:ext uri="{BB962C8B-B14F-4D97-AF65-F5344CB8AC3E}">
        <p14:creationId xmlns:p14="http://schemas.microsoft.com/office/powerpoint/2010/main" val="132242886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00001-6938-A5FB-768E-2308D25FFEA8}"/>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C8C2C11D-6870-D6B9-DBE2-CC79A04824CE}"/>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97A96DE0-59AC-32ED-D5AC-0447D0ACFCC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66857DCD-FD35-C442-1E92-9C495F7B2A92}"/>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F870170D-4D11-5BFF-B5F1-16311CDC4D85}"/>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5DE75428-E2B1-55E7-A058-EB217571603C}"/>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B9D96484-A04C-19FC-2503-1A3A46E5E08D}"/>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08A23933-B57B-12DA-903D-B6C01D21315A}"/>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13" name="图片 12">
            <a:extLst>
              <a:ext uri="{FF2B5EF4-FFF2-40B4-BE49-F238E27FC236}">
                <a16:creationId xmlns:a16="http://schemas.microsoft.com/office/drawing/2014/main" id="{0298576E-CC5F-53D0-55D2-9303771C57E5}"/>
              </a:ext>
            </a:extLst>
          </p:cNvPr>
          <p:cNvPicPr>
            <a:picLocks noChangeAspect="1"/>
          </p:cNvPicPr>
          <p:nvPr/>
        </p:nvPicPr>
        <p:blipFill>
          <a:blip r:embed="rId5">
            <a:extLst>
              <a:ext uri="{28A0092B-C50C-407E-A947-70E740481C1C}">
                <a14:useLocalDpi xmlns:a14="http://schemas.microsoft.com/office/drawing/2010/main" val="0"/>
              </a:ext>
            </a:extLst>
          </a:blip>
          <a:srcRect t="15139" b="24834"/>
          <a:stretch/>
        </p:blipFill>
        <p:spPr>
          <a:xfrm>
            <a:off x="4776919" y="1332936"/>
            <a:ext cx="6337232" cy="4116705"/>
          </a:xfrm>
          <a:prstGeom prst="rect">
            <a:avLst/>
          </a:prstGeom>
        </p:spPr>
      </p:pic>
      <p:sp>
        <p:nvSpPr>
          <p:cNvPr id="14" name="矩形 13">
            <a:extLst>
              <a:ext uri="{FF2B5EF4-FFF2-40B4-BE49-F238E27FC236}">
                <a16:creationId xmlns:a16="http://schemas.microsoft.com/office/drawing/2014/main" id="{AB788C17-2D96-5E2E-DE64-54D4196CF9E0}"/>
              </a:ext>
            </a:extLst>
          </p:cNvPr>
          <p:cNvSpPr/>
          <p:nvPr/>
        </p:nvSpPr>
        <p:spPr>
          <a:xfrm>
            <a:off x="4776919" y="2232153"/>
            <a:ext cx="1372421" cy="3217488"/>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63F729A-ABFE-6F81-ADCB-AAC6C3131798}"/>
              </a:ext>
            </a:extLst>
          </p:cNvPr>
          <p:cNvSpPr txBox="1"/>
          <p:nvPr/>
        </p:nvSpPr>
        <p:spPr>
          <a:xfrm>
            <a:off x="654704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3" name="文本框 2">
            <a:extLst>
              <a:ext uri="{FF2B5EF4-FFF2-40B4-BE49-F238E27FC236}">
                <a16:creationId xmlns:a16="http://schemas.microsoft.com/office/drawing/2014/main" id="{27F50A32-AA3D-3867-F15D-9B75614C1A51}"/>
              </a:ext>
            </a:extLst>
          </p:cNvPr>
          <p:cNvSpPr txBox="1"/>
          <p:nvPr/>
        </p:nvSpPr>
        <p:spPr>
          <a:xfrm>
            <a:off x="675956" y="2750660"/>
            <a:ext cx="3747453" cy="214526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红线为正极，</a:t>
            </a:r>
            <a:b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b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黑线</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为负极</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正极在上，负极在下。</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先不要装最后一节电池！</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54499425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3CED1-85CC-C374-2258-E8B4CF931FFB}"/>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3ADE58A8-4B41-D352-6DED-F4EDF1257D99}"/>
              </a:ext>
            </a:extLst>
          </p:cNvPr>
          <p:cNvGrpSpPr/>
          <p:nvPr/>
        </p:nvGrpSpPr>
        <p:grpSpPr>
          <a:xfrm>
            <a:off x="1245236" y="323215"/>
            <a:ext cx="4689400" cy="604520"/>
            <a:chOff x="716111" y="296170"/>
            <a:chExt cx="4689474" cy="604319"/>
          </a:xfrm>
        </p:grpSpPr>
        <p:sp>
          <p:nvSpPr>
            <p:cNvPr id="25" name="文本框 24">
              <a:extLst>
                <a:ext uri="{FF2B5EF4-FFF2-40B4-BE49-F238E27FC236}">
                  <a16:creationId xmlns:a16="http://schemas.microsoft.com/office/drawing/2014/main" id="{F2EAA435-7C10-6F66-2DC9-F717C85330FE}"/>
                </a:ext>
              </a:extLst>
            </p:cNvPr>
            <p:cNvSpPr txBox="1"/>
            <p:nvPr/>
          </p:nvSpPr>
          <p:spPr>
            <a:xfrm>
              <a:off x="716111" y="296170"/>
              <a:ext cx="4689474" cy="499970"/>
            </a:xfrm>
            <a:prstGeom prst="rect">
              <a:avLst/>
            </a:prstGeom>
            <a:noFill/>
          </p:spPr>
          <p:txBody>
            <a:bodyPr wrap="square" lIns="68580" tIns="34290" rIns="68580" bIns="34290" rtlCol="0">
              <a:spAutoFit/>
            </a:bodyPr>
            <a:lstStyle/>
            <a:p>
              <a:pPr defTabSz="685800"/>
              <a:r>
                <a:rPr lang="zh-CN" altLang="en-US" sz="2800" b="1" spc="300" dirty="0">
                  <a:solidFill>
                    <a:srgbClr val="3D5594"/>
                  </a:solidFill>
                  <a:latin typeface="微软雅黑" panose="020B0503020204020204" charset="-122"/>
                  <a:ea typeface="微软雅黑" panose="020B0503020204020204" charset="-122"/>
                  <a:cs typeface="+mn-ea"/>
                  <a:sym typeface="+mn-lt"/>
                </a:rPr>
                <a:t>小灯泡发光电路制作</a:t>
              </a:r>
            </a:p>
          </p:txBody>
        </p:sp>
        <p:cxnSp>
          <p:nvCxnSpPr>
            <p:cNvPr id="26" name="直接连接符 25">
              <a:extLst>
                <a:ext uri="{FF2B5EF4-FFF2-40B4-BE49-F238E27FC236}">
                  <a16:creationId xmlns:a16="http://schemas.microsoft.com/office/drawing/2014/main" id="{4491069F-852D-3CF9-1E1A-57246AED1389}"/>
                </a:ext>
              </a:extLst>
            </p:cNvPr>
            <p:cNvCxnSpPr/>
            <p:nvPr/>
          </p:nvCxnSpPr>
          <p:spPr>
            <a:xfrm flipV="1">
              <a:off x="774478" y="898584"/>
              <a:ext cx="1385570" cy="1905"/>
            </a:xfrm>
            <a:prstGeom prst="line">
              <a:avLst/>
            </a:prstGeom>
            <a:noFill/>
            <a:ln w="28575" cap="flat" cmpd="sng" algn="ctr">
              <a:solidFill>
                <a:srgbClr val="3D5594"/>
              </a:solidFill>
              <a:prstDash val="solid"/>
              <a:miter lim="800000"/>
            </a:ln>
            <a:effectLst/>
          </p:spPr>
        </p:cxnSp>
      </p:grpSp>
      <p:pic>
        <p:nvPicPr>
          <p:cNvPr id="73" name="图片 72" descr="复旦大学微电子学院芯创讲师团">
            <a:extLst>
              <a:ext uri="{FF2B5EF4-FFF2-40B4-BE49-F238E27FC236}">
                <a16:creationId xmlns:a16="http://schemas.microsoft.com/office/drawing/2014/main" id="{1812F439-656A-EB32-9575-C7367F1A7A3B}"/>
              </a:ext>
            </a:extLst>
          </p:cNvPr>
          <p:cNvPicPr>
            <a:picLocks noChangeAspect="1"/>
          </p:cNvPicPr>
          <p:nvPr/>
        </p:nvPicPr>
        <p:blipFill>
          <a:blip r:embed="rId4">
            <a:lum bright="12000" contrast="-12000"/>
          </a:blip>
          <a:srcRect l="24353" t="13598" r="23764" b="35672"/>
          <a:stretch>
            <a:fillRect/>
          </a:stretch>
        </p:blipFill>
        <p:spPr>
          <a:xfrm>
            <a:off x="289560" y="102870"/>
            <a:ext cx="955675" cy="935355"/>
          </a:xfrm>
          <a:prstGeom prst="rect">
            <a:avLst/>
          </a:prstGeom>
        </p:spPr>
      </p:pic>
      <p:grpSp>
        <p:nvGrpSpPr>
          <p:cNvPr id="6" name="组合 5">
            <a:extLst>
              <a:ext uri="{FF2B5EF4-FFF2-40B4-BE49-F238E27FC236}">
                <a16:creationId xmlns:a16="http://schemas.microsoft.com/office/drawing/2014/main" id="{3D681408-24D1-3C81-8CB9-B93ACB9DD8A1}"/>
              </a:ext>
            </a:extLst>
          </p:cNvPr>
          <p:cNvGrpSpPr/>
          <p:nvPr/>
        </p:nvGrpSpPr>
        <p:grpSpPr>
          <a:xfrm>
            <a:off x="-12700" y="6480175"/>
            <a:ext cx="12205335" cy="424815"/>
            <a:chOff x="-20" y="10072"/>
            <a:chExt cx="19221" cy="728"/>
          </a:xfrm>
        </p:grpSpPr>
        <p:sp>
          <p:nvSpPr>
            <p:cNvPr id="7" name="TextBox 7">
              <a:extLst>
                <a:ext uri="{FF2B5EF4-FFF2-40B4-BE49-F238E27FC236}">
                  <a16:creationId xmlns:a16="http://schemas.microsoft.com/office/drawing/2014/main" id="{6674356E-969E-2524-E990-8D9C400E8913}"/>
                </a:ext>
              </a:extLst>
            </p:cNvPr>
            <p:cNvSpPr txBox="1"/>
            <p:nvPr/>
          </p:nvSpPr>
          <p:spPr>
            <a:xfrm>
              <a:off x="-20" y="10072"/>
              <a:ext cx="19221" cy="728"/>
            </a:xfrm>
            <a:prstGeom prst="rect">
              <a:avLst/>
            </a:prstGeom>
            <a:gradFill>
              <a:gsLst>
                <a:gs pos="100000">
                  <a:srgbClr val="1F407C">
                    <a:alpha val="95000"/>
                  </a:srgbClr>
                </a:gs>
                <a:gs pos="50000">
                  <a:srgbClr val="00328D">
                    <a:alpha val="100000"/>
                  </a:srgbClr>
                </a:gs>
                <a:gs pos="0">
                  <a:srgbClr val="1F407C">
                    <a:alpha val="95000"/>
                  </a:srgbClr>
                </a:gs>
              </a:gsLst>
              <a:lin ang="0" scaled="0"/>
            </a:gradFill>
            <a:ln>
              <a:noFill/>
            </a:ln>
          </p:spPr>
          <p:txBody>
            <a:bodyPr wrap="square" rtlCol="0">
              <a:noAutofit/>
            </a:bodyPr>
            <a:lstStyle/>
            <a:p>
              <a:endParaRPr lang="zh-CN" altLang="en-US" dirty="0"/>
            </a:p>
          </p:txBody>
        </p:sp>
        <p:pic>
          <p:nvPicPr>
            <p:cNvPr id="9" name="图片 8" descr="复旦大学微电子学院芯创讲师团">
              <a:extLst>
                <a:ext uri="{FF2B5EF4-FFF2-40B4-BE49-F238E27FC236}">
                  <a16:creationId xmlns:a16="http://schemas.microsoft.com/office/drawing/2014/main" id="{BE5BF117-31C6-F789-A475-6C4CD583CA07}"/>
                </a:ext>
              </a:extLst>
            </p:cNvPr>
            <p:cNvPicPr>
              <a:picLocks noChangeAspect="1"/>
            </p:cNvPicPr>
            <p:nvPr/>
          </p:nvPicPr>
          <p:blipFill>
            <a:blip r:embed="rId4">
              <a:alphaModFix amt="80000"/>
              <a:lum bright="100000"/>
            </a:blip>
            <a:srcRect t="63900" b="21773"/>
            <a:stretch>
              <a:fillRect/>
            </a:stretch>
          </p:blipFill>
          <p:spPr>
            <a:xfrm>
              <a:off x="7911" y="10129"/>
              <a:ext cx="3359" cy="617"/>
            </a:xfrm>
            <a:prstGeom prst="rect">
              <a:avLst/>
            </a:prstGeom>
          </p:spPr>
        </p:pic>
      </p:grpSp>
      <p:pic>
        <p:nvPicPr>
          <p:cNvPr id="13" name="图片 12">
            <a:extLst>
              <a:ext uri="{FF2B5EF4-FFF2-40B4-BE49-F238E27FC236}">
                <a16:creationId xmlns:a16="http://schemas.microsoft.com/office/drawing/2014/main" id="{0036358D-B185-B517-F2CB-D96479575059}"/>
              </a:ext>
            </a:extLst>
          </p:cNvPr>
          <p:cNvPicPr>
            <a:picLocks noChangeAspect="1"/>
          </p:cNvPicPr>
          <p:nvPr/>
        </p:nvPicPr>
        <p:blipFill>
          <a:blip r:embed="rId5">
            <a:extLst>
              <a:ext uri="{28A0092B-C50C-407E-A947-70E740481C1C}">
                <a14:useLocalDpi xmlns:a14="http://schemas.microsoft.com/office/drawing/2010/main" val="0"/>
              </a:ext>
            </a:extLst>
          </a:blip>
          <a:srcRect t="15139" b="24834"/>
          <a:stretch/>
        </p:blipFill>
        <p:spPr>
          <a:xfrm>
            <a:off x="4811209" y="1332936"/>
            <a:ext cx="6337232" cy="4116705"/>
          </a:xfrm>
          <a:prstGeom prst="rect">
            <a:avLst/>
          </a:prstGeom>
        </p:spPr>
      </p:pic>
      <p:sp>
        <p:nvSpPr>
          <p:cNvPr id="14" name="矩形 13">
            <a:extLst>
              <a:ext uri="{FF2B5EF4-FFF2-40B4-BE49-F238E27FC236}">
                <a16:creationId xmlns:a16="http://schemas.microsoft.com/office/drawing/2014/main" id="{9C67A31C-8C0A-C977-9F65-EF3DC6E92B64}"/>
              </a:ext>
            </a:extLst>
          </p:cNvPr>
          <p:cNvSpPr/>
          <p:nvPr/>
        </p:nvSpPr>
        <p:spPr>
          <a:xfrm>
            <a:off x="5017770" y="2320290"/>
            <a:ext cx="2308860" cy="43434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A702354A-43DE-D3AF-5A26-D7F37998BB18}"/>
              </a:ext>
            </a:extLst>
          </p:cNvPr>
          <p:cNvSpPr/>
          <p:nvPr/>
        </p:nvSpPr>
        <p:spPr>
          <a:xfrm flipV="1">
            <a:off x="6581331" y="4892044"/>
            <a:ext cx="4463829" cy="43434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B2A1FDAB-0819-9B51-638A-D7703FF9817F}"/>
              </a:ext>
            </a:extLst>
          </p:cNvPr>
          <p:cNvSpPr txBox="1"/>
          <p:nvPr/>
        </p:nvSpPr>
        <p:spPr>
          <a:xfrm>
            <a:off x="6581331" y="5774560"/>
            <a:ext cx="2796987" cy="369332"/>
          </a:xfrm>
          <a:prstGeom prst="rect">
            <a:avLst/>
          </a:prstGeom>
          <a:noFill/>
        </p:spPr>
        <p:txBody>
          <a:bodyPr wrap="square">
            <a:spAutoFit/>
          </a:bodyP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小灯泡电路装配图</a:t>
            </a:r>
            <a:endParaRPr lang="zh-CN" altLang="en-US" dirty="0"/>
          </a:p>
        </p:txBody>
      </p:sp>
      <p:sp>
        <p:nvSpPr>
          <p:cNvPr id="4" name="矩形 3">
            <a:extLst>
              <a:ext uri="{FF2B5EF4-FFF2-40B4-BE49-F238E27FC236}">
                <a16:creationId xmlns:a16="http://schemas.microsoft.com/office/drawing/2014/main" id="{47705F04-10D4-1266-DCE7-25F140C7DE82}"/>
              </a:ext>
            </a:extLst>
          </p:cNvPr>
          <p:cNvSpPr/>
          <p:nvPr/>
        </p:nvSpPr>
        <p:spPr>
          <a:xfrm>
            <a:off x="10607040" y="2320290"/>
            <a:ext cx="434340" cy="139446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056CF0F8-AA06-9201-D58D-59B52CAEB44C}"/>
              </a:ext>
            </a:extLst>
          </p:cNvPr>
          <p:cNvSpPr/>
          <p:nvPr/>
        </p:nvSpPr>
        <p:spPr>
          <a:xfrm>
            <a:off x="10607040" y="4051032"/>
            <a:ext cx="434340" cy="1275351"/>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0DF6B9F6-8912-3F95-621D-75395C373AE8}"/>
              </a:ext>
            </a:extLst>
          </p:cNvPr>
          <p:cNvSpPr txBox="1"/>
          <p:nvPr/>
        </p:nvSpPr>
        <p:spPr>
          <a:xfrm>
            <a:off x="869814" y="1735963"/>
            <a:ext cx="3263084" cy="3713678"/>
          </a:xfrm>
          <a:prstGeom prst="roundRect">
            <a:avLst/>
          </a:prstGeom>
          <a:noFill/>
          <a:ln w="22225">
            <a:solidFill>
              <a:srgbClr val="C00000"/>
            </a:solidFill>
            <a:prstDash val="dash"/>
          </a:ln>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用导电胶带顺着图案把电路连起来。</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注意：</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a:defRPr/>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在标有开关的地方将胶带向内折叠，避免与下方胶带粘上。</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连好电路后再装上最后一节电池！</a:t>
            </a:r>
          </a:p>
        </p:txBody>
      </p:sp>
      <p:sp>
        <p:nvSpPr>
          <p:cNvPr id="10" name="矩形 9">
            <a:extLst>
              <a:ext uri="{FF2B5EF4-FFF2-40B4-BE49-F238E27FC236}">
                <a16:creationId xmlns:a16="http://schemas.microsoft.com/office/drawing/2014/main" id="{A949392F-5CA3-1039-6FD7-4A991788035A}"/>
              </a:ext>
            </a:extLst>
          </p:cNvPr>
          <p:cNvSpPr/>
          <p:nvPr/>
        </p:nvSpPr>
        <p:spPr>
          <a:xfrm>
            <a:off x="8732520" y="2307955"/>
            <a:ext cx="2308860" cy="434340"/>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A68F2B03-2E36-B45F-3198-4C8E26866760}"/>
              </a:ext>
            </a:extLst>
          </p:cNvPr>
          <p:cNvSpPr/>
          <p:nvPr/>
        </p:nvSpPr>
        <p:spPr>
          <a:xfrm flipV="1">
            <a:off x="5017770" y="4882522"/>
            <a:ext cx="2308860" cy="352418"/>
          </a:xfrm>
          <a:prstGeom prst="rect">
            <a:avLst/>
          </a:prstGeom>
          <a:solidFill>
            <a:schemeClr val="accent1">
              <a:alpha val="25000"/>
            </a:schemeClr>
          </a:solidFill>
          <a:ln w="73025" cmpd="sng">
            <a:solidFill>
              <a:srgbClr val="264787">
                <a:alpha val="47000"/>
              </a:srgb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62630114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f93a2340-2e30-4c1f-a0fc-680d7aef26a7"/>
  <p:tag name="FULLTEXTBEAUTIFYED" val="1"/>
  <p:tag name="RESOURCE_RECORD_KEY" val="{&quot;29&quot;:[20495856],&quot;70&quot;:[3313595,3312151]}"/>
  <p:tag name="COMMONDATA" val="eyJoZGlkIjoiODVlMDc3MmFmYzAwOTcwOGUwOTkwN2ZmZTJiYTUxN2IifQ=="/>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22.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05"/>
  <p:tag name="KSO_WM_UNIT_LINE_FORE_SCHEMECOLOR_INDEX" val="9"/>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1.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8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4.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6.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3"/>
  <p:tag name="KSO_WM_UNIT_LINE_FILL_TYPE" val="2"/>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4"/>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heme/theme1.xml><?xml version="1.0" encoding="utf-8"?>
<a:theme xmlns:a="http://schemas.openxmlformats.org/drawingml/2006/main" name="1_Office 主题">
  <a:themeElements>
    <a:clrScheme name="">
      <a:dk1>
        <a:srgbClr val="000000"/>
      </a:dk1>
      <a:lt1>
        <a:srgbClr val="FFFFFF"/>
      </a:lt1>
      <a:dk2>
        <a:srgbClr val="E2EFFD"/>
      </a:dk2>
      <a:lt2>
        <a:srgbClr val="014589"/>
      </a:lt2>
      <a:accent1>
        <a:srgbClr val="003C83"/>
      </a:accent1>
      <a:accent2>
        <a:srgbClr val="015CB7"/>
      </a:accent2>
      <a:accent3>
        <a:srgbClr val="2573C5"/>
      </a:accent3>
      <a:accent4>
        <a:srgbClr val="3785D8"/>
      </a:accent4>
      <a:accent5>
        <a:srgbClr val="1D7ADC"/>
      </a:accent5>
      <a:accent6>
        <a:srgbClr val="3785D8"/>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11033</TotalTime>
  <Words>2237</Words>
  <Application>Microsoft Office PowerPoint</Application>
  <PresentationFormat>宽屏</PresentationFormat>
  <Paragraphs>230</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微软雅黑</vt:lpstr>
      <vt:lpstr>Times New Roman</vt:lpstr>
      <vt:lpstr>Calibri</vt:lpstr>
      <vt:lpstr>等线</vt:lpstr>
      <vt:lpstr>Calibri Light</vt:lpstr>
      <vt:lpstr>Wingdings</vt:lpstr>
      <vt:lpstr>锦绣宋体</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软微 王</cp:lastModifiedBy>
  <cp:revision>403</cp:revision>
  <dcterms:created xsi:type="dcterms:W3CDTF">2018-09-17T11:33:00Z</dcterms:created>
  <dcterms:modified xsi:type="dcterms:W3CDTF">2025-04-13T13:45:46Z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E3A83EF535F042629DEE8199105535AF_13</vt:lpwstr>
  </property>
  <property fmtid="{D5CDD505-2E9C-101B-9397-08002B2CF9AE}" pid="3" name="KSOProductBuildVer">
    <vt:lpwstr>2052-12.1.0.16929</vt:lpwstr>
  </property>
</Properties>
</file>